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3" r:id="rId18"/>
    <p:sldId id="275" r:id="rId19"/>
    <p:sldId id="276" r:id="rId20"/>
    <p:sldId id="277" r:id="rId21"/>
    <p:sldId id="271" r:id="rId22"/>
    <p:sldId id="278" r:id="rId23"/>
    <p:sldId id="279" r:id="rId24"/>
    <p:sldId id="280" r:id="rId25"/>
    <p:sldId id="281" r:id="rId26"/>
    <p:sldId id="283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 Light Bold" panose="020B0604020202020204" charset="0"/>
      <p:regular r:id="rId34"/>
    </p:embeddedFont>
    <p:embeddedFont>
      <p:font typeface="Open Sauce SemiBold Bold" panose="020B0604020202020204" charset="0"/>
      <p:regular r:id="rId35"/>
    </p:embeddedFont>
    <p:embeddedFont>
      <p:font typeface="Open Sans Extra Bold" panose="020B0604020202020204" charset="0"/>
      <p:regular r:id="rId36"/>
    </p:embeddedFont>
    <p:embeddedFont>
      <p:font typeface="Open Sans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536F-A5E7-42C2-A5D7-20EF405D1F1B}" type="datetimeFigureOut">
              <a:rPr lang="es-ES" smtClean="0"/>
              <a:t>16/06/2023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52DFA-E2D3-42D2-8D72-73EACDBF5D3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34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52DFA-E2D3-42D2-8D72-73EACDBF5D3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29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37.png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0644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556215" y="1028700"/>
            <a:ext cx="1703085" cy="1753498"/>
          </a:xfrm>
          <a:custGeom>
            <a:avLst/>
            <a:gdLst/>
            <a:ahLst/>
            <a:cxnLst/>
            <a:rect l="l" t="t" r="r" b="b"/>
            <a:pathLst>
              <a:path w="1703085" h="1753498">
                <a:moveTo>
                  <a:pt x="0" y="0"/>
                </a:moveTo>
                <a:lnTo>
                  <a:pt x="1703085" y="0"/>
                </a:lnTo>
                <a:lnTo>
                  <a:pt x="1703085" y="1753498"/>
                </a:lnTo>
                <a:lnTo>
                  <a:pt x="0" y="1753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12" y="-1337457"/>
            <a:ext cx="14140182" cy="12226624"/>
          </a:xfrm>
          <a:custGeom>
            <a:avLst/>
            <a:gdLst/>
            <a:ahLst/>
            <a:cxnLst/>
            <a:rect l="l" t="t" r="r" b="b"/>
            <a:pathLst>
              <a:path w="14140182" h="12226624">
                <a:moveTo>
                  <a:pt x="0" y="0"/>
                </a:moveTo>
                <a:lnTo>
                  <a:pt x="14140182" y="0"/>
                </a:lnTo>
                <a:lnTo>
                  <a:pt x="14140182" y="12226624"/>
                </a:lnTo>
                <a:lnTo>
                  <a:pt x="0" y="12226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978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68879" y="377567"/>
            <a:ext cx="4043813" cy="2751780"/>
          </a:xfrm>
          <a:custGeom>
            <a:avLst/>
            <a:gdLst/>
            <a:ahLst/>
            <a:cxnLst/>
            <a:rect l="l" t="t" r="r" b="b"/>
            <a:pathLst>
              <a:path w="4043813" h="2751780">
                <a:moveTo>
                  <a:pt x="0" y="0"/>
                </a:moveTo>
                <a:lnTo>
                  <a:pt x="4043813" y="0"/>
                </a:lnTo>
                <a:lnTo>
                  <a:pt x="4043813" y="2751781"/>
                </a:lnTo>
                <a:lnTo>
                  <a:pt x="0" y="2751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44701" y="6543476"/>
            <a:ext cx="71633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Máster Universitario en Mecatrónica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5328" y="3812099"/>
            <a:ext cx="15793972" cy="236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5"/>
              </a:lnSpc>
            </a:pPr>
            <a:r>
              <a:rPr lang="en-US" sz="5482" dirty="0" err="1">
                <a:solidFill>
                  <a:srgbClr val="FFFFFF"/>
                </a:solidFill>
                <a:latin typeface="Open Sauce SemiBold Bold"/>
              </a:rPr>
              <a:t>Diseño</a:t>
            </a:r>
            <a:r>
              <a:rPr lang="en-US" sz="5482" dirty="0">
                <a:solidFill>
                  <a:srgbClr val="FFFFFF"/>
                </a:solidFill>
                <a:latin typeface="Open Sauce SemiBold Bold"/>
              </a:rPr>
              <a:t> de un panel </a:t>
            </a:r>
            <a:r>
              <a:rPr lang="en-US" sz="5482" dirty="0" smtClean="0">
                <a:solidFill>
                  <a:srgbClr val="FFFFFF"/>
                </a:solidFill>
                <a:latin typeface="Open Sauce SemiBold Bold"/>
              </a:rPr>
              <a:t>interfaz</a:t>
            </a:r>
            <a:r>
              <a:rPr lang="en-US" sz="5482" dirty="0">
                <a:solidFill>
                  <a:srgbClr val="FFFFFF"/>
                </a:solidFill>
                <a:latin typeface="Open Sauce SemiBold Bold"/>
              </a:rPr>
              <a:t> </a:t>
            </a:r>
            <a:r>
              <a:rPr lang="en-US" sz="5482" dirty="0" smtClean="0">
                <a:solidFill>
                  <a:srgbClr val="FFFFFF"/>
                </a:solidFill>
                <a:latin typeface="Open Sauce SemiBold Bold"/>
              </a:rPr>
              <a:t>para </a:t>
            </a:r>
            <a:r>
              <a:rPr lang="en-US" sz="5482" dirty="0" smtClean="0">
                <a:solidFill>
                  <a:srgbClr val="FFFFFF"/>
                </a:solidFill>
                <a:latin typeface="Open Sauce SemiBold Bold"/>
              </a:rPr>
              <a:t>el control </a:t>
            </a:r>
            <a:r>
              <a:rPr lang="en-US" sz="5482" dirty="0" smtClean="0">
                <a:solidFill>
                  <a:srgbClr val="FFFFFF"/>
                </a:solidFill>
                <a:latin typeface="Open Sauce SemiBold Bold"/>
              </a:rPr>
              <a:t>de </a:t>
            </a:r>
            <a:r>
              <a:rPr lang="en-US" sz="5482" dirty="0">
                <a:solidFill>
                  <a:srgbClr val="FFFFFF"/>
                </a:solidFill>
                <a:latin typeface="Open Sauce SemiBold Bold"/>
              </a:rPr>
              <a:t>entradas, </a:t>
            </a:r>
            <a:r>
              <a:rPr lang="en-US" sz="5482" dirty="0" err="1" smtClean="0">
                <a:solidFill>
                  <a:srgbClr val="FFFFFF"/>
                </a:solidFill>
                <a:latin typeface="Open Sauce SemiBold Bold"/>
              </a:rPr>
              <a:t>salidas</a:t>
            </a:r>
            <a:r>
              <a:rPr lang="en-US" sz="5482" dirty="0" smtClean="0">
                <a:solidFill>
                  <a:srgbClr val="FFFFFF"/>
                </a:solidFill>
                <a:latin typeface="Open Sauce SemiBold Bold"/>
              </a:rPr>
              <a:t> y </a:t>
            </a:r>
            <a:r>
              <a:rPr lang="en-US" sz="5482" dirty="0" err="1">
                <a:solidFill>
                  <a:srgbClr val="FFFFFF"/>
                </a:solidFill>
                <a:latin typeface="Open Sauce SemiBold Bold"/>
              </a:rPr>
              <a:t>seguridades</a:t>
            </a:r>
            <a:r>
              <a:rPr lang="en-US" sz="5482" dirty="0">
                <a:solidFill>
                  <a:srgbClr val="FFFFFF"/>
                </a:solidFill>
                <a:latin typeface="Open Sauce SemiBold Bold"/>
              </a:rPr>
              <a:t> para el </a:t>
            </a:r>
            <a:r>
              <a:rPr lang="en-US" sz="5482" dirty="0" err="1">
                <a:solidFill>
                  <a:srgbClr val="FFFFFF"/>
                </a:solidFill>
                <a:latin typeface="Open Sauce SemiBold Bold"/>
              </a:rPr>
              <a:t>laboratorio</a:t>
            </a:r>
            <a:r>
              <a:rPr lang="en-US" sz="5482" dirty="0">
                <a:solidFill>
                  <a:srgbClr val="FFFFFF"/>
                </a:solidFill>
                <a:latin typeface="Open Sauce SemiBold Bold"/>
              </a:rPr>
              <a:t> de </a:t>
            </a:r>
            <a:r>
              <a:rPr lang="en-US" sz="5482" dirty="0" err="1">
                <a:solidFill>
                  <a:srgbClr val="FFFFFF"/>
                </a:solidFill>
                <a:latin typeface="Open Sauce SemiBold Bold"/>
              </a:rPr>
              <a:t>robótica</a:t>
            </a:r>
            <a:r>
              <a:rPr lang="en-US" sz="5482" dirty="0">
                <a:solidFill>
                  <a:srgbClr val="FFFFFF"/>
                </a:solidFill>
                <a:latin typeface="Open Sauce SemiBold Bold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7817681" y="8959702"/>
            <a:ext cx="2972677" cy="1105334"/>
          </a:xfrm>
          <a:custGeom>
            <a:avLst/>
            <a:gdLst/>
            <a:ahLst/>
            <a:cxnLst/>
            <a:rect l="l" t="t" r="r" b="b"/>
            <a:pathLst>
              <a:path w="2972677" h="1105334">
                <a:moveTo>
                  <a:pt x="0" y="0"/>
                </a:moveTo>
                <a:lnTo>
                  <a:pt x="2972677" y="0"/>
                </a:lnTo>
                <a:lnTo>
                  <a:pt x="2972677" y="1105334"/>
                </a:lnTo>
                <a:lnTo>
                  <a:pt x="0" y="1105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753600" y="7425888"/>
            <a:ext cx="808482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Open Sans Extra Bold"/>
              </a:rPr>
              <a:t>Estudiante</a:t>
            </a: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Open Sans Extra Bold"/>
              </a:rPr>
              <a:t>Jesús</a:t>
            </a: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 Miguel Campos </a:t>
            </a:r>
            <a:r>
              <a:rPr lang="en-US" sz="3000" dirty="0" err="1">
                <a:solidFill>
                  <a:srgbClr val="FFFFFF"/>
                </a:solidFill>
                <a:latin typeface="Open Sans Extra Bold"/>
              </a:rPr>
              <a:t>Correia</a:t>
            </a:r>
            <a:endParaRPr lang="en-US" sz="3000" dirty="0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Director: Enrique Paz </a:t>
            </a:r>
            <a:r>
              <a:rPr lang="en-US" sz="3000" dirty="0" err="1">
                <a:solidFill>
                  <a:srgbClr val="FFFFFF"/>
                </a:solidFill>
                <a:latin typeface="Open Sans Extra Bold"/>
              </a:rPr>
              <a:t>Domonte</a:t>
            </a:r>
            <a:endParaRPr lang="en-US" sz="3000" dirty="0">
              <a:solidFill>
                <a:srgbClr val="FFFFFF"/>
              </a:solidFill>
              <a:latin typeface="Open Sans Extra Bold"/>
            </a:endParaRPr>
          </a:p>
          <a:p>
            <a:pPr algn="ctr">
              <a:lnSpc>
                <a:spcPts val="5047"/>
              </a:lnSpc>
            </a:pPr>
            <a:endParaRPr lang="en-US" sz="3000" dirty="0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254" y="-226497"/>
            <a:ext cx="19147912" cy="11003594"/>
            <a:chOff x="0" y="0"/>
            <a:chExt cx="5043072" cy="28980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072" cy="2898066"/>
            </a:xfrm>
            <a:custGeom>
              <a:avLst/>
              <a:gdLst/>
              <a:ahLst/>
              <a:cxnLst/>
              <a:rect l="l" t="t" r="r" b="b"/>
              <a:pathLst>
                <a:path w="5043072" h="2898066">
                  <a:moveTo>
                    <a:pt x="0" y="0"/>
                  </a:moveTo>
                  <a:lnTo>
                    <a:pt x="5043072" y="0"/>
                  </a:lnTo>
                  <a:lnTo>
                    <a:pt x="5043072" y="2898066"/>
                  </a:lnTo>
                  <a:lnTo>
                    <a:pt x="0" y="2898066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134566" y="5143500"/>
            <a:ext cx="940013" cy="967838"/>
          </a:xfrm>
          <a:custGeom>
            <a:avLst/>
            <a:gdLst/>
            <a:ahLst/>
            <a:cxnLst/>
            <a:rect l="l" t="t" r="r" b="b"/>
            <a:pathLst>
              <a:path w="940013" h="967838">
                <a:moveTo>
                  <a:pt x="0" y="0"/>
                </a:moveTo>
                <a:lnTo>
                  <a:pt x="940012" y="0"/>
                </a:lnTo>
                <a:lnTo>
                  <a:pt x="940012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38178" y="2244320"/>
            <a:ext cx="9011644" cy="7316542"/>
          </a:xfrm>
          <a:custGeom>
            <a:avLst/>
            <a:gdLst/>
            <a:ahLst/>
            <a:cxnLst/>
            <a:rect l="l" t="t" r="r" b="b"/>
            <a:pathLst>
              <a:path w="9011644" h="7316542">
                <a:moveTo>
                  <a:pt x="0" y="0"/>
                </a:moveTo>
                <a:lnTo>
                  <a:pt x="9011644" y="0"/>
                </a:lnTo>
                <a:lnTo>
                  <a:pt x="9011644" y="7316542"/>
                </a:lnTo>
                <a:lnTo>
                  <a:pt x="0" y="7316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51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8743" y="942975"/>
            <a:ext cx="12604541" cy="83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76"/>
              </a:lnSpc>
              <a:spcBef>
                <a:spcPct val="0"/>
              </a:spcBef>
            </a:pPr>
            <a:r>
              <a:rPr lang="en-US" sz="4911" u="none">
                <a:solidFill>
                  <a:srgbClr val="FFFFFF"/>
                </a:solidFill>
                <a:latin typeface="Open Sans Bold"/>
              </a:rPr>
              <a:t>CONTROLADORA KUKA KR C4 COMPACT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097" y="2626908"/>
            <a:ext cx="406669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Bold"/>
              </a:rPr>
              <a:t>Conector </a:t>
            </a:r>
            <a:r>
              <a:rPr lang="en-US" sz="3999">
                <a:solidFill>
                  <a:srgbClr val="BA4D00"/>
                </a:solidFill>
                <a:latin typeface="Open Sans Bold"/>
              </a:rPr>
              <a:t>X11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319" y="8095929"/>
            <a:ext cx="459539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FFFFFF"/>
                </a:solidFill>
                <a:latin typeface="Open Sans Bold"/>
              </a:rPr>
              <a:t>Conector</a:t>
            </a:r>
            <a:r>
              <a:rPr lang="en-US" sz="3999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999" dirty="0">
                <a:solidFill>
                  <a:srgbClr val="BA4D00"/>
                </a:solidFill>
                <a:latin typeface="Open Sans Bold"/>
              </a:rPr>
              <a:t>X12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3731" y="5288556"/>
            <a:ext cx="428214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FFFFFF"/>
                </a:solidFill>
                <a:latin typeface="Open Sans Bold"/>
              </a:rPr>
              <a:t>Conector</a:t>
            </a:r>
            <a:r>
              <a:rPr lang="en-US" sz="3999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999" dirty="0">
                <a:solidFill>
                  <a:srgbClr val="BA4D00"/>
                </a:solidFill>
                <a:latin typeface="Open Sans Bold"/>
              </a:rPr>
              <a:t>X19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81758" y="2482180"/>
            <a:ext cx="456292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Bold"/>
              </a:rPr>
              <a:t>Conector </a:t>
            </a:r>
            <a:r>
              <a:rPr lang="en-US" sz="3999">
                <a:solidFill>
                  <a:srgbClr val="BA4D00"/>
                </a:solidFill>
                <a:latin typeface="Open Sans Bold"/>
              </a:rPr>
              <a:t>X20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51719" y="4672173"/>
            <a:ext cx="38230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Bold"/>
              </a:rPr>
              <a:t>Conector </a:t>
            </a:r>
            <a:r>
              <a:rPr lang="en-US" sz="3999">
                <a:solidFill>
                  <a:srgbClr val="BA4D00"/>
                </a:solidFill>
                <a:latin typeface="Open Sans Bold"/>
              </a:rPr>
              <a:t>X66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02206" y="6957415"/>
            <a:ext cx="3522028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uce SemiBold Bold"/>
              </a:rPr>
              <a:t>Conector </a:t>
            </a:r>
            <a:r>
              <a:rPr lang="en-US" sz="3999">
                <a:solidFill>
                  <a:srgbClr val="BA4D00"/>
                </a:solidFill>
                <a:latin typeface="Open Sauce SemiBold Bold"/>
              </a:rPr>
              <a:t>X21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4220530" y="2966633"/>
            <a:ext cx="4085270" cy="84712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V="1">
            <a:off x="4220530" y="4040255"/>
            <a:ext cx="5304470" cy="15871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4336281" y="5215598"/>
            <a:ext cx="6941319" cy="32200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H="1">
            <a:off x="12042233" y="2981850"/>
            <a:ext cx="2059973" cy="25962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 flipH="1" flipV="1">
            <a:off x="12877800" y="5351623"/>
            <a:ext cx="1224407" cy="160579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H="1" flipV="1">
            <a:off x="13061553" y="4888473"/>
            <a:ext cx="958306" cy="12342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429956" y="-161472"/>
            <a:ext cx="19147912" cy="11003594"/>
            <a:chOff x="0" y="0"/>
            <a:chExt cx="5043072" cy="28980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072" cy="2898066"/>
            </a:xfrm>
            <a:custGeom>
              <a:avLst/>
              <a:gdLst/>
              <a:ahLst/>
              <a:cxnLst/>
              <a:rect l="l" t="t" r="r" b="b"/>
              <a:pathLst>
                <a:path w="5043072" h="2898066">
                  <a:moveTo>
                    <a:pt x="0" y="0"/>
                  </a:moveTo>
                  <a:lnTo>
                    <a:pt x="5043072" y="0"/>
                  </a:lnTo>
                  <a:lnTo>
                    <a:pt x="5043072" y="2898066"/>
                  </a:lnTo>
                  <a:lnTo>
                    <a:pt x="0" y="2898066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00273" y="2160033"/>
            <a:ext cx="7887454" cy="626950"/>
          </a:xfrm>
          <a:custGeom>
            <a:avLst/>
            <a:gdLst/>
            <a:ahLst/>
            <a:cxnLst/>
            <a:rect l="l" t="t" r="r" b="b"/>
            <a:pathLst>
              <a:path w="7887454" h="626950">
                <a:moveTo>
                  <a:pt x="0" y="0"/>
                </a:moveTo>
                <a:lnTo>
                  <a:pt x="7887454" y="0"/>
                </a:lnTo>
                <a:lnTo>
                  <a:pt x="7887454" y="626950"/>
                </a:lnTo>
                <a:lnTo>
                  <a:pt x="0" y="626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7600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34035" y="942975"/>
            <a:ext cx="8982869" cy="169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76"/>
              </a:lnSpc>
              <a:spcBef>
                <a:spcPct val="0"/>
              </a:spcBef>
            </a:pPr>
            <a:r>
              <a:rPr lang="en-US" sz="4911" u="none" dirty="0">
                <a:solidFill>
                  <a:srgbClr val="FFFFFF"/>
                </a:solidFill>
                <a:latin typeface="Open Sans Bold"/>
              </a:rPr>
              <a:t>INTERFAZ DE SEGURIDAD X11</a:t>
            </a:r>
          </a:p>
          <a:p>
            <a:pPr marL="0" lvl="0" indent="0" algn="l">
              <a:lnSpc>
                <a:spcPts val="6876"/>
              </a:lnSpc>
              <a:spcBef>
                <a:spcPct val="0"/>
              </a:spcBef>
            </a:pPr>
            <a:endParaRPr lang="en-US" sz="4911" u="none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200273" y="2739358"/>
            <a:ext cx="7887454" cy="6518942"/>
          </a:xfrm>
          <a:custGeom>
            <a:avLst/>
            <a:gdLst/>
            <a:ahLst/>
            <a:cxnLst/>
            <a:rect l="l" t="t" r="r" b="b"/>
            <a:pathLst>
              <a:path w="7887454" h="6518942">
                <a:moveTo>
                  <a:pt x="0" y="0"/>
                </a:moveTo>
                <a:lnTo>
                  <a:pt x="7887454" y="0"/>
                </a:lnTo>
                <a:lnTo>
                  <a:pt x="7887454" y="6518942"/>
                </a:lnTo>
                <a:lnTo>
                  <a:pt x="0" y="6518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53" b="-3664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8288000" y="-161472"/>
            <a:ext cx="0" cy="10609945"/>
          </a:xfrm>
          <a:prstGeom prst="line">
            <a:avLst/>
          </a:prstGeom>
          <a:ln w="952500" cap="flat">
            <a:solidFill>
              <a:srgbClr val="BA4D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7551" y="-358297"/>
            <a:ext cx="19147912" cy="11003594"/>
            <a:chOff x="0" y="0"/>
            <a:chExt cx="5043072" cy="28980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072" cy="2898066"/>
            </a:xfrm>
            <a:custGeom>
              <a:avLst/>
              <a:gdLst/>
              <a:ahLst/>
              <a:cxnLst/>
              <a:rect l="l" t="t" r="r" b="b"/>
              <a:pathLst>
                <a:path w="5043072" h="2898066">
                  <a:moveTo>
                    <a:pt x="0" y="0"/>
                  </a:moveTo>
                  <a:lnTo>
                    <a:pt x="5043072" y="0"/>
                  </a:lnTo>
                  <a:lnTo>
                    <a:pt x="5043072" y="2898066"/>
                  </a:lnTo>
                  <a:lnTo>
                    <a:pt x="0" y="2898066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25555" y="3990295"/>
            <a:ext cx="3853112" cy="5145870"/>
          </a:xfrm>
          <a:custGeom>
            <a:avLst/>
            <a:gdLst/>
            <a:ahLst/>
            <a:cxnLst/>
            <a:rect l="l" t="t" r="r" b="b"/>
            <a:pathLst>
              <a:path w="3853112" h="5145870">
                <a:moveTo>
                  <a:pt x="0" y="0"/>
                </a:moveTo>
                <a:lnTo>
                  <a:pt x="3853111" y="0"/>
                </a:lnTo>
                <a:lnTo>
                  <a:pt x="3853111" y="5145870"/>
                </a:lnTo>
                <a:lnTo>
                  <a:pt x="0" y="51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2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13541" y="3979703"/>
            <a:ext cx="3662864" cy="5145870"/>
          </a:xfrm>
          <a:custGeom>
            <a:avLst/>
            <a:gdLst/>
            <a:ahLst/>
            <a:cxnLst/>
            <a:rect l="l" t="t" r="r" b="b"/>
            <a:pathLst>
              <a:path w="3662864" h="5145870">
                <a:moveTo>
                  <a:pt x="0" y="0"/>
                </a:moveTo>
                <a:lnTo>
                  <a:pt x="3662864" y="0"/>
                </a:lnTo>
                <a:lnTo>
                  <a:pt x="3662864" y="5145870"/>
                </a:lnTo>
                <a:lnTo>
                  <a:pt x="0" y="5145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8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11279" y="3979703"/>
            <a:ext cx="4135700" cy="5145870"/>
          </a:xfrm>
          <a:custGeom>
            <a:avLst/>
            <a:gdLst/>
            <a:ahLst/>
            <a:cxnLst/>
            <a:rect l="l" t="t" r="r" b="b"/>
            <a:pathLst>
              <a:path w="4135700" h="5145870">
                <a:moveTo>
                  <a:pt x="0" y="0"/>
                </a:moveTo>
                <a:lnTo>
                  <a:pt x="4135700" y="0"/>
                </a:lnTo>
                <a:lnTo>
                  <a:pt x="4135700" y="5145870"/>
                </a:lnTo>
                <a:lnTo>
                  <a:pt x="0" y="5145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340"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2898465" y="4872184"/>
            <a:ext cx="5145870" cy="3382091"/>
          </a:xfrm>
          <a:custGeom>
            <a:avLst/>
            <a:gdLst/>
            <a:ahLst/>
            <a:cxnLst/>
            <a:rect l="l" t="t" r="r" b="b"/>
            <a:pathLst>
              <a:path w="5145870" h="3382091">
                <a:moveTo>
                  <a:pt x="0" y="0"/>
                </a:moveTo>
                <a:lnTo>
                  <a:pt x="5145870" y="0"/>
                </a:lnTo>
                <a:lnTo>
                  <a:pt x="5145870" y="3382092"/>
                </a:lnTo>
                <a:lnTo>
                  <a:pt x="0" y="3382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3674" y="942975"/>
            <a:ext cx="10981373" cy="82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76"/>
              </a:lnSpc>
              <a:spcBef>
                <a:spcPct val="0"/>
              </a:spcBef>
            </a:pPr>
            <a:r>
              <a:rPr lang="en-US" sz="4911" u="none" dirty="0">
                <a:solidFill>
                  <a:srgbClr val="FFFFFF"/>
                </a:solidFill>
                <a:latin typeface="Open Sans Bold"/>
              </a:rPr>
              <a:t>DESCRIPCIÓN DEL PANEL INTERFAZ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5028" y="32359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89835" y="2379748"/>
            <a:ext cx="10971807" cy="115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645" lvl="1" indent="-355823" algn="just">
              <a:lnSpc>
                <a:spcPts val="4614"/>
              </a:lnSpc>
              <a:spcBef>
                <a:spcPct val="0"/>
              </a:spcBef>
              <a:buFont typeface="Arial"/>
              <a:buChar char="•"/>
            </a:pPr>
            <a:r>
              <a:rPr lang="en-US" sz="3296" u="none" dirty="0">
                <a:solidFill>
                  <a:srgbClr val="FFFFFF"/>
                </a:solidFill>
                <a:latin typeface="Open Sans Bold"/>
              </a:rPr>
              <a:t>Fuente de </a:t>
            </a:r>
            <a:r>
              <a:rPr lang="en-US" sz="3296" u="none" dirty="0" err="1">
                <a:solidFill>
                  <a:srgbClr val="FFFFFF"/>
                </a:solidFill>
                <a:latin typeface="Open Sans Bold"/>
              </a:rPr>
              <a:t>alimentación</a:t>
            </a:r>
            <a:r>
              <a:rPr lang="en-US" sz="3296" u="none" dirty="0">
                <a:solidFill>
                  <a:srgbClr val="FFFFFF"/>
                </a:solidFill>
                <a:latin typeface="Open Sans Bold"/>
              </a:rPr>
              <a:t> del panel </a:t>
            </a:r>
          </a:p>
          <a:p>
            <a:pPr marL="711645" lvl="1" indent="-355823" algn="just">
              <a:lnSpc>
                <a:spcPts val="4614"/>
              </a:lnSpc>
              <a:spcBef>
                <a:spcPct val="0"/>
              </a:spcBef>
              <a:buFont typeface="Arial"/>
              <a:buChar char="•"/>
            </a:pPr>
            <a:r>
              <a:rPr lang="en-US" sz="3296" u="none" dirty="0" err="1">
                <a:solidFill>
                  <a:srgbClr val="FFFFFF"/>
                </a:solidFill>
                <a:latin typeface="Open Sans Bold"/>
              </a:rPr>
              <a:t>Conexiones</a:t>
            </a:r>
            <a:r>
              <a:rPr lang="en-US" sz="3296" u="none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3296" u="none" dirty="0" err="1">
                <a:solidFill>
                  <a:srgbClr val="FFFFFF"/>
                </a:solidFill>
                <a:latin typeface="Open Sans Bold"/>
              </a:rPr>
              <a:t>componentes</a:t>
            </a:r>
            <a:r>
              <a:rPr lang="en-US" sz="3296" u="none" dirty="0">
                <a:solidFill>
                  <a:srgbClr val="FFFFFF"/>
                </a:solidFill>
                <a:latin typeface="Open Sans Bold"/>
              </a:rPr>
              <a:t> de panel interfaz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41426" y="-339247"/>
            <a:ext cx="19147912" cy="11003594"/>
            <a:chOff x="0" y="0"/>
            <a:chExt cx="5043072" cy="28980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072" cy="2898066"/>
            </a:xfrm>
            <a:custGeom>
              <a:avLst/>
              <a:gdLst/>
              <a:ahLst/>
              <a:cxnLst/>
              <a:rect l="l" t="t" r="r" b="b"/>
              <a:pathLst>
                <a:path w="5043072" h="2898066">
                  <a:moveTo>
                    <a:pt x="0" y="0"/>
                  </a:moveTo>
                  <a:lnTo>
                    <a:pt x="5043072" y="0"/>
                  </a:lnTo>
                  <a:lnTo>
                    <a:pt x="5043072" y="2898066"/>
                  </a:lnTo>
                  <a:lnTo>
                    <a:pt x="0" y="2898066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9203" y="4470004"/>
            <a:ext cx="5200180" cy="4045481"/>
          </a:xfrm>
          <a:custGeom>
            <a:avLst/>
            <a:gdLst/>
            <a:ahLst/>
            <a:cxnLst/>
            <a:rect l="l" t="t" r="r" b="b"/>
            <a:pathLst>
              <a:path w="5200180" h="4045481">
                <a:moveTo>
                  <a:pt x="0" y="0"/>
                </a:moveTo>
                <a:lnTo>
                  <a:pt x="5200179" y="0"/>
                </a:lnTo>
                <a:lnTo>
                  <a:pt x="5200179" y="4045481"/>
                </a:lnTo>
                <a:lnTo>
                  <a:pt x="0" y="4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57353" y="3552174"/>
            <a:ext cx="3366050" cy="3220753"/>
          </a:xfrm>
          <a:custGeom>
            <a:avLst/>
            <a:gdLst/>
            <a:ahLst/>
            <a:cxnLst/>
            <a:rect l="l" t="t" r="r" b="b"/>
            <a:pathLst>
              <a:path w="3366050" h="3220753">
                <a:moveTo>
                  <a:pt x="0" y="0"/>
                </a:moveTo>
                <a:lnTo>
                  <a:pt x="3366049" y="0"/>
                </a:lnTo>
                <a:lnTo>
                  <a:pt x="3366049" y="3220752"/>
                </a:lnTo>
                <a:lnTo>
                  <a:pt x="0" y="322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45599" y="4470004"/>
            <a:ext cx="5305854" cy="4045481"/>
          </a:xfrm>
          <a:custGeom>
            <a:avLst/>
            <a:gdLst/>
            <a:ahLst/>
            <a:cxnLst/>
            <a:rect l="l" t="t" r="r" b="b"/>
            <a:pathLst>
              <a:path w="5305854" h="4045481">
                <a:moveTo>
                  <a:pt x="0" y="0"/>
                </a:moveTo>
                <a:lnTo>
                  <a:pt x="5305853" y="0"/>
                </a:lnTo>
                <a:lnTo>
                  <a:pt x="5305853" y="4045481"/>
                </a:lnTo>
                <a:lnTo>
                  <a:pt x="0" y="4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711" b="-941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57353" y="6752752"/>
            <a:ext cx="3373294" cy="2505548"/>
          </a:xfrm>
          <a:custGeom>
            <a:avLst/>
            <a:gdLst/>
            <a:ahLst/>
            <a:cxnLst/>
            <a:rect l="l" t="t" r="r" b="b"/>
            <a:pathLst>
              <a:path w="3373294" h="2505548">
                <a:moveTo>
                  <a:pt x="0" y="0"/>
                </a:moveTo>
                <a:lnTo>
                  <a:pt x="3373294" y="0"/>
                </a:lnTo>
                <a:lnTo>
                  <a:pt x="3373294" y="2505548"/>
                </a:lnTo>
                <a:lnTo>
                  <a:pt x="0" y="2505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942975"/>
            <a:ext cx="9982304" cy="82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76"/>
              </a:lnSpc>
              <a:spcBef>
                <a:spcPct val="0"/>
              </a:spcBef>
            </a:pPr>
            <a:r>
              <a:rPr lang="en-US" sz="4911" u="none">
                <a:solidFill>
                  <a:srgbClr val="FFFFFF"/>
                </a:solidFill>
                <a:latin typeface="Open Sans Bold"/>
              </a:rPr>
              <a:t>CONECTORES DEL PANEL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2164" y="2583392"/>
            <a:ext cx="3974257" cy="114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614"/>
              </a:lnSpc>
              <a:spcBef>
                <a:spcPct val="0"/>
              </a:spcBef>
            </a:pPr>
            <a:r>
              <a:rPr lang="en-US" sz="3296" u="none">
                <a:solidFill>
                  <a:srgbClr val="FFFFFF"/>
                </a:solidFill>
                <a:latin typeface="Open Sans Bold"/>
              </a:rPr>
              <a:t>Control de entradas y salidas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58487" y="2625253"/>
            <a:ext cx="2971026" cy="56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4"/>
              </a:lnSpc>
            </a:pPr>
            <a:r>
              <a:rPr lang="en-US" sz="3296" u="none">
                <a:solidFill>
                  <a:srgbClr val="FFFFFF"/>
                </a:solidFill>
                <a:latin typeface="Open Sans Bold"/>
              </a:rPr>
              <a:t>Alimentación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87722" y="2583392"/>
            <a:ext cx="4237302" cy="114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614"/>
              </a:lnSpc>
              <a:spcBef>
                <a:spcPct val="0"/>
              </a:spcBef>
            </a:pPr>
            <a:r>
              <a:rPr lang="en-US" sz="3296" u="none">
                <a:solidFill>
                  <a:srgbClr val="FFFFFF"/>
                </a:solidFill>
                <a:latin typeface="Open Sans Bold"/>
              </a:rPr>
              <a:t>Conectores para mediciones </a:t>
            </a:r>
          </a:p>
        </p:txBody>
      </p:sp>
      <p:sp>
        <p:nvSpPr>
          <p:cNvPr id="14" name="AutoShape 14"/>
          <p:cNvSpPr/>
          <p:nvPr/>
        </p:nvSpPr>
        <p:spPr>
          <a:xfrm>
            <a:off x="-370469" y="10287000"/>
            <a:ext cx="19021692" cy="0"/>
          </a:xfrm>
          <a:prstGeom prst="line">
            <a:avLst/>
          </a:prstGeom>
          <a:ln w="952500" cap="flat">
            <a:solidFill>
              <a:srgbClr val="BA4D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83662" y="-161472"/>
            <a:ext cx="19147912" cy="11003594"/>
            <a:chOff x="0" y="0"/>
            <a:chExt cx="5043072" cy="28980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072" cy="2898066"/>
            </a:xfrm>
            <a:custGeom>
              <a:avLst/>
              <a:gdLst/>
              <a:ahLst/>
              <a:cxnLst/>
              <a:rect l="l" t="t" r="r" b="b"/>
              <a:pathLst>
                <a:path w="5043072" h="2898066">
                  <a:moveTo>
                    <a:pt x="0" y="0"/>
                  </a:moveTo>
                  <a:lnTo>
                    <a:pt x="5043072" y="0"/>
                  </a:lnTo>
                  <a:lnTo>
                    <a:pt x="5043072" y="2898066"/>
                  </a:lnTo>
                  <a:lnTo>
                    <a:pt x="0" y="2898066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99247" y="4671089"/>
            <a:ext cx="5298873" cy="4234520"/>
          </a:xfrm>
          <a:custGeom>
            <a:avLst/>
            <a:gdLst/>
            <a:ahLst/>
            <a:cxnLst/>
            <a:rect l="l" t="t" r="r" b="b"/>
            <a:pathLst>
              <a:path w="5298873" h="4234520">
                <a:moveTo>
                  <a:pt x="0" y="0"/>
                </a:moveTo>
                <a:lnTo>
                  <a:pt x="5298873" y="0"/>
                </a:lnTo>
                <a:lnTo>
                  <a:pt x="5298873" y="4234520"/>
                </a:lnTo>
                <a:lnTo>
                  <a:pt x="0" y="4234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96896" y="4671089"/>
            <a:ext cx="4586604" cy="4234520"/>
          </a:xfrm>
          <a:custGeom>
            <a:avLst/>
            <a:gdLst/>
            <a:ahLst/>
            <a:cxnLst/>
            <a:rect l="l" t="t" r="r" b="b"/>
            <a:pathLst>
              <a:path w="4586604" h="4234520">
                <a:moveTo>
                  <a:pt x="0" y="0"/>
                </a:moveTo>
                <a:lnTo>
                  <a:pt x="4586604" y="0"/>
                </a:lnTo>
                <a:lnTo>
                  <a:pt x="4586604" y="4234520"/>
                </a:lnTo>
                <a:lnTo>
                  <a:pt x="0" y="4234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42975"/>
            <a:ext cx="9176544" cy="82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76"/>
              </a:lnSpc>
              <a:spcBef>
                <a:spcPct val="0"/>
              </a:spcBef>
            </a:pPr>
            <a:r>
              <a:rPr lang="en-US" sz="4911" u="none" dirty="0">
                <a:solidFill>
                  <a:srgbClr val="FFFFFF"/>
                </a:solidFill>
                <a:latin typeface="Open Sans Bold"/>
              </a:rPr>
              <a:t>DISEÑO DEL PANEL INTERFAZ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7340" y="2230268"/>
            <a:ext cx="16007181" cy="227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926" lvl="1" indent="-281963" algn="just">
              <a:lnSpc>
                <a:spcPts val="3656"/>
              </a:lnSpc>
              <a:spcBef>
                <a:spcPct val="0"/>
              </a:spcBef>
              <a:buFont typeface="Arial"/>
              <a:buChar char="•"/>
            </a:pPr>
            <a:r>
              <a:rPr lang="en-US" sz="2611" u="none">
                <a:solidFill>
                  <a:srgbClr val="FFFFFF"/>
                </a:solidFill>
                <a:latin typeface="Open Sans Bold"/>
              </a:rPr>
              <a:t>Este apartado consiste en un diseño asistido por ordenador (CAD). Este CAD incluye el diseño de piezas para la carcasa y el diseño eléctrico del panel.</a:t>
            </a:r>
          </a:p>
          <a:p>
            <a:pPr marL="563926" lvl="1" indent="-281963" algn="just">
              <a:lnSpc>
                <a:spcPts val="3656"/>
              </a:lnSpc>
              <a:spcBef>
                <a:spcPct val="0"/>
              </a:spcBef>
              <a:buFont typeface="Arial"/>
              <a:buChar char="•"/>
            </a:pPr>
            <a:r>
              <a:rPr lang="en-US" sz="2611" u="none">
                <a:solidFill>
                  <a:srgbClr val="FFFFFF"/>
                </a:solidFill>
                <a:latin typeface="Open Sans Bold"/>
              </a:rPr>
              <a:t>La carcasa del panel se compone de una chapa metálica plegada y cuatro bases cilíndricas de goma.  dichos materiales específicos  son aluminio de aleación 1060  y Goma TPU </a:t>
            </a:r>
          </a:p>
          <a:p>
            <a:pPr algn="just">
              <a:lnSpc>
                <a:spcPts val="3656"/>
              </a:lnSpc>
              <a:spcBef>
                <a:spcPct val="0"/>
              </a:spcBef>
            </a:pPr>
            <a:endParaRPr lang="en-US" sz="2611" u="none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8288000" y="-161472"/>
            <a:ext cx="0" cy="10609945"/>
          </a:xfrm>
          <a:prstGeom prst="line">
            <a:avLst/>
          </a:prstGeom>
          <a:ln w="952500" cap="flat">
            <a:solidFill>
              <a:srgbClr val="BA4D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5687" y="2843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438400" y="1049513"/>
            <a:ext cx="14133274" cy="8829760"/>
          </a:xfrm>
          <a:custGeom>
            <a:avLst/>
            <a:gdLst/>
            <a:ahLst/>
            <a:cxnLst/>
            <a:rect l="l" t="t" r="r" b="b"/>
            <a:pathLst>
              <a:path w="11478833" h="7909259">
                <a:moveTo>
                  <a:pt x="0" y="0"/>
                </a:moveTo>
                <a:lnTo>
                  <a:pt x="11478833" y="0"/>
                </a:lnTo>
                <a:lnTo>
                  <a:pt x="11478833" y="7909259"/>
                </a:lnTo>
                <a:lnTo>
                  <a:pt x="0" y="7909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76800" y="190500"/>
            <a:ext cx="9528652" cy="82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76"/>
              </a:lnSpc>
              <a:spcBef>
                <a:spcPct val="0"/>
              </a:spcBef>
            </a:pPr>
            <a:r>
              <a:rPr lang="en-US" sz="4911" u="none" dirty="0">
                <a:solidFill>
                  <a:srgbClr val="FFFFFF"/>
                </a:solidFill>
                <a:latin typeface="Open Sans Bold"/>
              </a:rPr>
              <a:t>DISEÑO ELÉCTRICO DEL PANEL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3276406" y="1600453"/>
            <a:ext cx="11735188" cy="8063681"/>
          </a:xfrm>
          <a:custGeom>
            <a:avLst/>
            <a:gdLst/>
            <a:ahLst/>
            <a:cxnLst/>
            <a:rect l="l" t="t" r="r" b="b"/>
            <a:pathLst>
              <a:path w="11735188" h="8063681">
                <a:moveTo>
                  <a:pt x="0" y="0"/>
                </a:moveTo>
                <a:lnTo>
                  <a:pt x="11735188" y="0"/>
                </a:lnTo>
                <a:lnTo>
                  <a:pt x="11735188" y="8063681"/>
                </a:lnTo>
                <a:lnTo>
                  <a:pt x="0" y="8063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49347" y="396312"/>
            <a:ext cx="11941292" cy="82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74"/>
              </a:lnSpc>
              <a:spcBef>
                <a:spcPct val="0"/>
              </a:spcBef>
            </a:pPr>
            <a:r>
              <a:rPr lang="en-US" sz="4910">
                <a:solidFill>
                  <a:srgbClr val="FFFFFF"/>
                </a:solidFill>
                <a:latin typeface="Open Sans Light Bold"/>
              </a:rPr>
              <a:t>Conexiones de las entrada digitales  </a:t>
            </a:r>
            <a:r>
              <a:rPr lang="en-US" sz="4910">
                <a:solidFill>
                  <a:srgbClr val="000000"/>
                </a:solidFill>
                <a:latin typeface="Open Sans Light Bold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575162" y="1311382"/>
            <a:ext cx="13137676" cy="8492813"/>
          </a:xfrm>
          <a:custGeom>
            <a:avLst/>
            <a:gdLst/>
            <a:ahLst/>
            <a:cxnLst/>
            <a:rect l="l" t="t" r="r" b="b"/>
            <a:pathLst>
              <a:path w="13137676" h="8492813">
                <a:moveTo>
                  <a:pt x="0" y="0"/>
                </a:moveTo>
                <a:lnTo>
                  <a:pt x="13137676" y="0"/>
                </a:lnTo>
                <a:lnTo>
                  <a:pt x="13137676" y="8492813"/>
                </a:lnTo>
                <a:lnTo>
                  <a:pt x="0" y="8492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54042" y="200914"/>
            <a:ext cx="8127567" cy="82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74"/>
              </a:lnSpc>
              <a:spcBef>
                <a:spcPct val="0"/>
              </a:spcBef>
            </a:pPr>
            <a:r>
              <a:rPr lang="en-US" sz="4910">
                <a:solidFill>
                  <a:srgbClr val="FFFFFF"/>
                </a:solidFill>
                <a:latin typeface="Open Sans Light Bold"/>
              </a:rPr>
              <a:t>Conexiones  de seguridad </a:t>
            </a:r>
            <a:r>
              <a:rPr lang="en-US" sz="4910">
                <a:solidFill>
                  <a:srgbClr val="000000"/>
                </a:solidFill>
                <a:latin typeface="Open Sans Light Bold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040603" y="1028700"/>
            <a:ext cx="14206793" cy="9127980"/>
          </a:xfrm>
          <a:custGeom>
            <a:avLst/>
            <a:gdLst/>
            <a:ahLst/>
            <a:cxnLst/>
            <a:rect l="l" t="t" r="r" b="b"/>
            <a:pathLst>
              <a:path w="14206793" h="9127980">
                <a:moveTo>
                  <a:pt x="0" y="0"/>
                </a:moveTo>
                <a:lnTo>
                  <a:pt x="14206794" y="0"/>
                </a:lnTo>
                <a:lnTo>
                  <a:pt x="14206794" y="9127980"/>
                </a:lnTo>
                <a:lnTo>
                  <a:pt x="0" y="9127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99528" y="50372"/>
            <a:ext cx="11941292" cy="82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74"/>
              </a:lnSpc>
              <a:spcBef>
                <a:spcPct val="0"/>
              </a:spcBef>
            </a:pPr>
            <a:r>
              <a:rPr lang="en-US" sz="4910">
                <a:solidFill>
                  <a:srgbClr val="FFFFFF"/>
                </a:solidFill>
                <a:latin typeface="Open Sans Light Bold"/>
              </a:rPr>
              <a:t>Conexiones de las salidas digitales  </a:t>
            </a:r>
            <a:r>
              <a:rPr lang="en-US" sz="4910">
                <a:solidFill>
                  <a:srgbClr val="000000"/>
                </a:solidFill>
                <a:latin typeface="Open Sans Light Bold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940504" y="1407066"/>
            <a:ext cx="12833969" cy="8523069"/>
          </a:xfrm>
          <a:custGeom>
            <a:avLst/>
            <a:gdLst/>
            <a:ahLst/>
            <a:cxnLst/>
            <a:rect l="l" t="t" r="r" b="b"/>
            <a:pathLst>
              <a:path w="12833969" h="8523069">
                <a:moveTo>
                  <a:pt x="0" y="0"/>
                </a:moveTo>
                <a:lnTo>
                  <a:pt x="12833969" y="0"/>
                </a:lnTo>
                <a:lnTo>
                  <a:pt x="12833969" y="8523069"/>
                </a:lnTo>
                <a:lnTo>
                  <a:pt x="0" y="8523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4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27968" y="173000"/>
            <a:ext cx="11632063" cy="195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3"/>
              </a:lnSpc>
            </a:pPr>
            <a:r>
              <a:rPr lang="en-US" sz="5580">
                <a:solidFill>
                  <a:srgbClr val="FFFFFF"/>
                </a:solidFill>
                <a:latin typeface="Open Sans Light Bold"/>
              </a:rPr>
              <a:t>Conexiones de la  placa PCB</a:t>
            </a:r>
          </a:p>
          <a:p>
            <a:pPr marL="0" lvl="0" indent="0" algn="ctr">
              <a:lnSpc>
                <a:spcPts val="7813"/>
              </a:lnSpc>
              <a:spcBef>
                <a:spcPct val="0"/>
              </a:spcBef>
            </a:pPr>
            <a:endParaRPr lang="en-US" sz="5580">
              <a:solidFill>
                <a:srgbClr val="FFFFFF"/>
              </a:solidFill>
              <a:latin typeface="Open Sans Ligh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602" t="33475" r="1060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36280" y="914400"/>
            <a:ext cx="9895754" cy="96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56"/>
              </a:lnSpc>
              <a:spcBef>
                <a:spcPct val="0"/>
              </a:spcBef>
            </a:pPr>
            <a:r>
              <a:rPr lang="en-US" sz="5611" u="none">
                <a:solidFill>
                  <a:srgbClr val="FFFFFF"/>
                </a:solidFill>
                <a:latin typeface="Open Sans Bold"/>
              </a:rPr>
              <a:t>ÍNDICE DEL PRESENTACIÓN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47898"/>
            <a:ext cx="8115300" cy="691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1)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Introducción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1.2)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Identificación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 la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necesidad</a:t>
            </a:r>
            <a:endParaRPr lang="en-US" sz="2811" u="none" dirty="0">
              <a:solidFill>
                <a:srgbClr val="FFFFFF"/>
              </a:solidFill>
              <a:latin typeface="Open Sans Bold"/>
            </a:endParaRP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1.3)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Justificación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 la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necesidad</a:t>
            </a:r>
            <a:endParaRPr lang="en-US" sz="2811" u="none" dirty="0">
              <a:solidFill>
                <a:srgbClr val="FFFFFF"/>
              </a:solidFill>
              <a:latin typeface="Open Sans Bold"/>
            </a:endParaRP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1.4)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Objetivos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1.5)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Requisitos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técnicos</a:t>
            </a:r>
            <a:endParaRPr lang="en-US" sz="2811" u="none" dirty="0">
              <a:solidFill>
                <a:srgbClr val="FFFFFF"/>
              </a:solidFill>
              <a:latin typeface="Open Sans Bold"/>
            </a:endParaRP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2)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Fundamentos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teóricos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2.1)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Normativas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estandarización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para el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diseño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del panel </a:t>
            </a: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2.2)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Descripción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los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componentes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del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sistema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2.3)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Descripción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del panel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interfaz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2.3.1) Fuente de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alimentación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del panel</a:t>
            </a:r>
          </a:p>
          <a:p>
            <a:pPr marL="0" lvl="0" indent="0" algn="just">
              <a:lnSpc>
                <a:spcPts val="3936"/>
              </a:lnSpc>
              <a:spcBef>
                <a:spcPct val="0"/>
              </a:spcBef>
            </a:pP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2.3.2)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Conexiones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componentes</a:t>
            </a:r>
            <a:r>
              <a:rPr lang="en-US" sz="2811" u="none" dirty="0" smtClean="0">
                <a:solidFill>
                  <a:srgbClr val="FFFFFF"/>
                </a:solidFill>
                <a:latin typeface="Open Sans Bold"/>
              </a:rPr>
              <a:t> de panel </a:t>
            </a:r>
            <a:r>
              <a:rPr lang="en-US" sz="2811" u="none" dirty="0" err="1" smtClean="0">
                <a:solidFill>
                  <a:srgbClr val="FFFFFF"/>
                </a:solidFill>
                <a:latin typeface="Open Sans Bold"/>
              </a:rPr>
              <a:t>interfaz</a:t>
            </a:r>
            <a:endParaRPr lang="en-US" sz="2811" u="none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91742" y="2598801"/>
            <a:ext cx="7067558" cy="591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3)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Diseño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del panel interfaz </a:t>
            </a:r>
          </a:p>
          <a:p>
            <a:pPr marL="0" lvl="0" indent="0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3.1)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Diseño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 las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piezas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 la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carcasa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del panel </a:t>
            </a:r>
          </a:p>
          <a:p>
            <a:pPr marL="0" lvl="0" indent="0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3.2)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Sujeciones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componentes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del panel interfaz </a:t>
            </a:r>
          </a:p>
          <a:p>
            <a:pPr marL="0" lvl="0" indent="0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3.3)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Diseño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eléctrico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del panel </a:t>
            </a:r>
          </a:p>
          <a:p>
            <a:pPr marL="0" lvl="0" indent="0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3.4)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Recomendaciones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para la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fabricación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 las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piezas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 la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carcasa</a:t>
            </a:r>
            <a:endParaRPr lang="en-US" sz="2811" u="none" dirty="0">
              <a:solidFill>
                <a:srgbClr val="FFFFFF"/>
              </a:solidFill>
              <a:latin typeface="Open Sans Bold"/>
            </a:endParaRPr>
          </a:p>
          <a:p>
            <a:pPr marL="0" lvl="0" indent="0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4)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Simulación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fuerza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aplicada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sobre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la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carcasa</a:t>
            </a:r>
            <a:endParaRPr lang="en-US" sz="2811" u="none" dirty="0">
              <a:solidFill>
                <a:srgbClr val="FFFFFF"/>
              </a:solidFill>
              <a:latin typeface="Open Sans Bold"/>
            </a:endParaRPr>
          </a:p>
          <a:p>
            <a:pPr marL="0" lvl="0" indent="0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6)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Presupuesto</a:t>
            </a: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marL="0" lvl="0" indent="0">
              <a:lnSpc>
                <a:spcPts val="3936"/>
              </a:lnSpc>
              <a:spcBef>
                <a:spcPct val="0"/>
              </a:spcBef>
            </a:pPr>
            <a:r>
              <a:rPr lang="en-US" sz="2811" u="none" dirty="0">
                <a:solidFill>
                  <a:srgbClr val="FFFFFF"/>
                </a:solidFill>
                <a:latin typeface="Open Sans Bold"/>
              </a:rPr>
              <a:t>7) </a:t>
            </a:r>
            <a:r>
              <a:rPr lang="en-US" sz="2811" u="none" dirty="0" err="1">
                <a:solidFill>
                  <a:srgbClr val="FFFFFF"/>
                </a:solidFill>
                <a:latin typeface="Open Sans Bold"/>
              </a:rPr>
              <a:t>Conclusiones</a:t>
            </a:r>
            <a:endParaRPr lang="en-US" sz="2811" u="none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AutoShape 6"/>
          <p:cNvSpPr/>
          <p:nvPr/>
        </p:nvSpPr>
        <p:spPr>
          <a:xfrm flipH="1">
            <a:off x="9555594" y="2378750"/>
            <a:ext cx="0" cy="6879550"/>
          </a:xfrm>
          <a:prstGeom prst="line">
            <a:avLst/>
          </a:prstGeom>
          <a:ln w="142875" cap="flat">
            <a:solidFill>
              <a:srgbClr val="BA4D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80335" y="6016187"/>
            <a:ext cx="1730977" cy="17309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A4D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78512" y="6016187"/>
            <a:ext cx="1730977" cy="17309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A4D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73858" y="6016187"/>
            <a:ext cx="1730977" cy="17309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A4D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596417" y="6269348"/>
            <a:ext cx="1098813" cy="1248651"/>
          </a:xfrm>
          <a:custGeom>
            <a:avLst/>
            <a:gdLst/>
            <a:ahLst/>
            <a:cxnLst/>
            <a:rect l="l" t="t" r="r" b="b"/>
            <a:pathLst>
              <a:path w="1098813" h="1248651">
                <a:moveTo>
                  <a:pt x="0" y="0"/>
                </a:moveTo>
                <a:lnTo>
                  <a:pt x="1098813" y="0"/>
                </a:lnTo>
                <a:lnTo>
                  <a:pt x="1098813" y="1248652"/>
                </a:lnTo>
                <a:lnTo>
                  <a:pt x="0" y="1248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2242" y="6201388"/>
            <a:ext cx="1063517" cy="1360576"/>
          </a:xfrm>
          <a:custGeom>
            <a:avLst/>
            <a:gdLst/>
            <a:ahLst/>
            <a:cxnLst/>
            <a:rect l="l" t="t" r="r" b="b"/>
            <a:pathLst>
              <a:path w="1063517" h="1360576">
                <a:moveTo>
                  <a:pt x="0" y="0"/>
                </a:moveTo>
                <a:lnTo>
                  <a:pt x="1063516" y="0"/>
                </a:lnTo>
                <a:lnTo>
                  <a:pt x="1063516" y="1360575"/>
                </a:lnTo>
                <a:lnTo>
                  <a:pt x="0" y="1360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76005" y="6269348"/>
            <a:ext cx="1126682" cy="1224654"/>
          </a:xfrm>
          <a:custGeom>
            <a:avLst/>
            <a:gdLst/>
            <a:ahLst/>
            <a:cxnLst/>
            <a:rect l="l" t="t" r="r" b="b"/>
            <a:pathLst>
              <a:path w="1126682" h="1224654">
                <a:moveTo>
                  <a:pt x="0" y="0"/>
                </a:moveTo>
                <a:lnTo>
                  <a:pt x="1126682" y="0"/>
                </a:lnTo>
                <a:lnTo>
                  <a:pt x="1126682" y="1224655"/>
                </a:lnTo>
                <a:lnTo>
                  <a:pt x="0" y="122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3643143"/>
            <a:ext cx="15511133" cy="191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4"/>
              </a:lnSpc>
              <a:spcBef>
                <a:spcPct val="0"/>
              </a:spcBef>
            </a:pPr>
            <a:r>
              <a:rPr lang="en-US" sz="3660" u="none">
                <a:solidFill>
                  <a:srgbClr val="FFFFFF"/>
                </a:solidFill>
                <a:latin typeface="Open Sans Bold"/>
              </a:rPr>
              <a:t>En este apartado se recomendarán algunos métodos de fabricación asistida por ordenador para las piezas de la carcasa anteriormente diseñadas. Este proceso se detalla a continuación: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6094" y="1261461"/>
            <a:ext cx="14117300" cy="170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76"/>
              </a:lnSpc>
              <a:spcBef>
                <a:spcPct val="0"/>
              </a:spcBef>
            </a:pPr>
            <a:r>
              <a:rPr lang="en-US" sz="4911" u="none">
                <a:solidFill>
                  <a:srgbClr val="FFFFFF"/>
                </a:solidFill>
                <a:latin typeface="Open Sans Bold"/>
              </a:rPr>
              <a:t>RECOMENDACIONES PARA LA FABRICACIÓN DE LAS PIEZAS DE LA CARCASA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7252" y="8066457"/>
            <a:ext cx="2547101" cy="9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56"/>
              </a:lnSpc>
              <a:spcBef>
                <a:spcPct val="0"/>
              </a:spcBef>
            </a:pPr>
            <a:r>
              <a:rPr lang="en-US" sz="2611" u="none">
                <a:solidFill>
                  <a:srgbClr val="FFFFFF"/>
                </a:solidFill>
                <a:latin typeface="Open Sans Bold"/>
              </a:rPr>
              <a:t>Corte de la chapa metálica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55664" y="8066457"/>
            <a:ext cx="1767364" cy="9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56"/>
              </a:lnSpc>
              <a:spcBef>
                <a:spcPct val="0"/>
              </a:spcBef>
            </a:pPr>
            <a:r>
              <a:rPr lang="en-US" sz="2611" u="none">
                <a:solidFill>
                  <a:srgbClr val="FFFFFF"/>
                </a:solidFill>
                <a:latin typeface="Open Sans Bold"/>
              </a:rPr>
              <a:t>Impresión </a:t>
            </a:r>
          </a:p>
          <a:p>
            <a:pPr marL="0" lvl="1" indent="0" algn="ctr">
              <a:lnSpc>
                <a:spcPts val="3656"/>
              </a:lnSpc>
              <a:spcBef>
                <a:spcPct val="0"/>
              </a:spcBef>
            </a:pPr>
            <a:r>
              <a:rPr lang="en-US" sz="2611" u="none">
                <a:solidFill>
                  <a:srgbClr val="FFFFFF"/>
                </a:solidFill>
                <a:latin typeface="Open Sans Bold"/>
              </a:rPr>
              <a:t>en 3D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25228" y="8066457"/>
            <a:ext cx="3237545" cy="9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6"/>
              </a:lnSpc>
            </a:pPr>
            <a:r>
              <a:rPr lang="en-US" sz="2611" u="none">
                <a:solidFill>
                  <a:srgbClr val="FFFFFF"/>
                </a:solidFill>
                <a:latin typeface="Open Sans Bold"/>
              </a:rPr>
              <a:t>Plegado de la chapa metálica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07078" y="334410"/>
            <a:ext cx="19147912" cy="11003594"/>
            <a:chOff x="0" y="0"/>
            <a:chExt cx="5043072" cy="28980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072" cy="2898066"/>
            </a:xfrm>
            <a:custGeom>
              <a:avLst/>
              <a:gdLst/>
              <a:ahLst/>
              <a:cxnLst/>
              <a:rect l="l" t="t" r="r" b="b"/>
              <a:pathLst>
                <a:path w="5043072" h="2898066">
                  <a:moveTo>
                    <a:pt x="0" y="0"/>
                  </a:moveTo>
                  <a:lnTo>
                    <a:pt x="5043072" y="0"/>
                  </a:lnTo>
                  <a:lnTo>
                    <a:pt x="5043072" y="2898066"/>
                  </a:lnTo>
                  <a:lnTo>
                    <a:pt x="0" y="2898066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5991536" y="-852780"/>
            <a:ext cx="6304928" cy="13917232"/>
          </a:xfrm>
          <a:custGeom>
            <a:avLst/>
            <a:gdLst/>
            <a:ahLst/>
            <a:cxnLst/>
            <a:rect l="l" t="t" r="r" b="b"/>
            <a:pathLst>
              <a:path w="6304928" h="13917232">
                <a:moveTo>
                  <a:pt x="0" y="0"/>
                </a:moveTo>
                <a:lnTo>
                  <a:pt x="6304928" y="0"/>
                </a:lnTo>
                <a:lnTo>
                  <a:pt x="6304928" y="13917232"/>
                </a:lnTo>
                <a:lnTo>
                  <a:pt x="0" y="13917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5695" y="942975"/>
            <a:ext cx="14435887" cy="169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76"/>
              </a:lnSpc>
              <a:spcBef>
                <a:spcPct val="0"/>
              </a:spcBef>
            </a:pPr>
            <a:r>
              <a:rPr lang="en-US" sz="4911" u="none">
                <a:solidFill>
                  <a:srgbClr val="FFFFFF"/>
                </a:solidFill>
                <a:latin typeface="Open Sans Bold"/>
              </a:rPr>
              <a:t>CORTE DE LA CHAPA POR CON UNA MÁQUINA DE CORTE (CNC)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4622304" y="1265599"/>
            <a:ext cx="8495008" cy="7755801"/>
          </a:xfrm>
          <a:custGeom>
            <a:avLst/>
            <a:gdLst/>
            <a:ahLst/>
            <a:cxnLst/>
            <a:rect l="l" t="t" r="r" b="b"/>
            <a:pathLst>
              <a:path w="8495008" h="7755801">
                <a:moveTo>
                  <a:pt x="0" y="0"/>
                </a:moveTo>
                <a:lnTo>
                  <a:pt x="8495007" y="0"/>
                </a:lnTo>
                <a:lnTo>
                  <a:pt x="8495007" y="7755802"/>
                </a:lnTo>
                <a:lnTo>
                  <a:pt x="0" y="7755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262721"/>
            <a:ext cx="2402749" cy="1995579"/>
          </a:xfrm>
          <a:custGeom>
            <a:avLst/>
            <a:gdLst/>
            <a:ahLst/>
            <a:cxnLst/>
            <a:rect l="l" t="t" r="r" b="b"/>
            <a:pathLst>
              <a:path w="2402749" h="1995579">
                <a:moveTo>
                  <a:pt x="0" y="0"/>
                </a:moveTo>
                <a:lnTo>
                  <a:pt x="2402749" y="0"/>
                </a:lnTo>
                <a:lnTo>
                  <a:pt x="2402749" y="1995579"/>
                </a:lnTo>
                <a:lnTo>
                  <a:pt x="0" y="1995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440972"/>
            <a:ext cx="2402749" cy="1934763"/>
          </a:xfrm>
          <a:custGeom>
            <a:avLst/>
            <a:gdLst/>
            <a:ahLst/>
            <a:cxnLst/>
            <a:rect l="l" t="t" r="r" b="b"/>
            <a:pathLst>
              <a:path w="2402749" h="1934763">
                <a:moveTo>
                  <a:pt x="0" y="0"/>
                </a:moveTo>
                <a:lnTo>
                  <a:pt x="2402749" y="0"/>
                </a:lnTo>
                <a:lnTo>
                  <a:pt x="2402749" y="1934763"/>
                </a:lnTo>
                <a:lnTo>
                  <a:pt x="0" y="1934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97638" y="4440972"/>
            <a:ext cx="2481893" cy="1758966"/>
          </a:xfrm>
          <a:custGeom>
            <a:avLst/>
            <a:gdLst/>
            <a:ahLst/>
            <a:cxnLst/>
            <a:rect l="l" t="t" r="r" b="b"/>
            <a:pathLst>
              <a:path w="2481893" h="1758966">
                <a:moveTo>
                  <a:pt x="0" y="0"/>
                </a:moveTo>
                <a:lnTo>
                  <a:pt x="2481893" y="0"/>
                </a:lnTo>
                <a:lnTo>
                  <a:pt x="2481893" y="1758966"/>
                </a:lnTo>
                <a:lnTo>
                  <a:pt x="0" y="1758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73850" y="7262721"/>
            <a:ext cx="2505680" cy="1980681"/>
          </a:xfrm>
          <a:custGeom>
            <a:avLst/>
            <a:gdLst/>
            <a:ahLst/>
            <a:cxnLst/>
            <a:rect l="l" t="t" r="r" b="b"/>
            <a:pathLst>
              <a:path w="2505680" h="1980681">
                <a:moveTo>
                  <a:pt x="0" y="0"/>
                </a:moveTo>
                <a:lnTo>
                  <a:pt x="2505681" y="0"/>
                </a:lnTo>
                <a:lnTo>
                  <a:pt x="2505681" y="1980680"/>
                </a:lnTo>
                <a:lnTo>
                  <a:pt x="0" y="1980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63098" y="234124"/>
            <a:ext cx="761950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565"/>
              </a:lnSpc>
              <a:spcBef>
                <a:spcPct val="0"/>
              </a:spcBef>
            </a:pPr>
            <a:r>
              <a:rPr lang="en-US" sz="4689" dirty="0" err="1">
                <a:solidFill>
                  <a:srgbClr val="FFFFFF"/>
                </a:solidFill>
                <a:latin typeface="Open Sans Light Bold"/>
              </a:rPr>
              <a:t>Ensamblaje</a:t>
            </a:r>
            <a:r>
              <a:rPr lang="en-US" sz="4689" dirty="0">
                <a:solidFill>
                  <a:srgbClr val="FFFFFF"/>
                </a:solidFill>
                <a:latin typeface="Open Sans Light Bold"/>
              </a:rPr>
              <a:t> del Panel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95568" y="9508946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75095" y="9289553"/>
            <a:ext cx="613280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DIN EN ISO 7046-1 - M5 x 25 25N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989" y="6318585"/>
            <a:ext cx="483650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DIN 1587 - M5 --NNU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17311" y="6089985"/>
            <a:ext cx="544254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EN ISO 4762 M3 x 5 - 5N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62715" y="9289553"/>
            <a:ext cx="692528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DIN EN ISO 7046-1 - M2 x 10 - Z -10N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82600" y="3490182"/>
            <a:ext cx="51054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EN ISO 4762 M2 x 3 - 3N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494354" y="1797891"/>
            <a:ext cx="2481893" cy="1758966"/>
          </a:xfrm>
          <a:custGeom>
            <a:avLst/>
            <a:gdLst/>
            <a:ahLst/>
            <a:cxnLst/>
            <a:rect l="l" t="t" r="r" b="b"/>
            <a:pathLst>
              <a:path w="2481893" h="1758966">
                <a:moveTo>
                  <a:pt x="0" y="0"/>
                </a:moveTo>
                <a:lnTo>
                  <a:pt x="2481892" y="0"/>
                </a:lnTo>
                <a:lnTo>
                  <a:pt x="2481892" y="1758966"/>
                </a:lnTo>
                <a:lnTo>
                  <a:pt x="0" y="1758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42975"/>
            <a:ext cx="16118977" cy="162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1"/>
              </a:lnSpc>
              <a:spcBef>
                <a:spcPct val="0"/>
              </a:spcBef>
            </a:pPr>
            <a:r>
              <a:rPr lang="en-US" sz="4686" u="none">
                <a:solidFill>
                  <a:srgbClr val="FFFFFF"/>
                </a:solidFill>
                <a:latin typeface="Open Sans Bold"/>
              </a:rPr>
              <a:t>SIMULACIÓN DE FUERZA APLICADA SOBRE LA CARCASA</a:t>
            </a:r>
          </a:p>
          <a:p>
            <a:pPr marL="0" lvl="0" indent="0" algn="l">
              <a:lnSpc>
                <a:spcPts val="6561"/>
              </a:lnSpc>
              <a:spcBef>
                <a:spcPct val="0"/>
              </a:spcBef>
            </a:pPr>
            <a:endParaRPr lang="en-US" sz="4686" u="none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32565" y="2196995"/>
            <a:ext cx="17022871" cy="7474882"/>
            <a:chOff x="0" y="0"/>
            <a:chExt cx="22697161" cy="9966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01084" cy="4808712"/>
            </a:xfrm>
            <a:custGeom>
              <a:avLst/>
              <a:gdLst/>
              <a:ahLst/>
              <a:cxnLst/>
              <a:rect l="l" t="t" r="r" b="b"/>
              <a:pathLst>
                <a:path w="7101084" h="4808712">
                  <a:moveTo>
                    <a:pt x="0" y="0"/>
                  </a:moveTo>
                  <a:lnTo>
                    <a:pt x="7101084" y="0"/>
                  </a:lnTo>
                  <a:lnTo>
                    <a:pt x="7101084" y="4808712"/>
                  </a:lnTo>
                  <a:lnTo>
                    <a:pt x="0" y="4808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382854" y="0"/>
              <a:ext cx="7658319" cy="4808712"/>
            </a:xfrm>
            <a:custGeom>
              <a:avLst/>
              <a:gdLst/>
              <a:ahLst/>
              <a:cxnLst/>
              <a:rect l="l" t="t" r="r" b="b"/>
              <a:pathLst>
                <a:path w="7658319" h="4808712">
                  <a:moveTo>
                    <a:pt x="0" y="0"/>
                  </a:moveTo>
                  <a:lnTo>
                    <a:pt x="7658319" y="0"/>
                  </a:lnTo>
                  <a:lnTo>
                    <a:pt x="7658319" y="4808712"/>
                  </a:lnTo>
                  <a:lnTo>
                    <a:pt x="0" y="4808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5322943" y="0"/>
              <a:ext cx="7374218" cy="4808712"/>
            </a:xfrm>
            <a:custGeom>
              <a:avLst/>
              <a:gdLst/>
              <a:ahLst/>
              <a:cxnLst/>
              <a:rect l="l" t="t" r="r" b="b"/>
              <a:pathLst>
                <a:path w="7374218" h="4808712">
                  <a:moveTo>
                    <a:pt x="0" y="0"/>
                  </a:moveTo>
                  <a:lnTo>
                    <a:pt x="7374218" y="0"/>
                  </a:lnTo>
                  <a:lnTo>
                    <a:pt x="7374218" y="4808712"/>
                  </a:lnTo>
                  <a:lnTo>
                    <a:pt x="0" y="4808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5032775"/>
              <a:ext cx="7101084" cy="4898193"/>
            </a:xfrm>
            <a:custGeom>
              <a:avLst/>
              <a:gdLst/>
              <a:ahLst/>
              <a:cxnLst/>
              <a:rect l="l" t="t" r="r" b="b"/>
              <a:pathLst>
                <a:path w="7101084" h="4898193">
                  <a:moveTo>
                    <a:pt x="0" y="0"/>
                  </a:moveTo>
                  <a:lnTo>
                    <a:pt x="7101084" y="0"/>
                  </a:lnTo>
                  <a:lnTo>
                    <a:pt x="7101084" y="4898194"/>
                  </a:lnTo>
                  <a:lnTo>
                    <a:pt x="0" y="489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983431" y="5032775"/>
              <a:ext cx="6494096" cy="4898193"/>
            </a:xfrm>
            <a:custGeom>
              <a:avLst/>
              <a:gdLst/>
              <a:ahLst/>
              <a:cxnLst/>
              <a:rect l="l" t="t" r="r" b="b"/>
              <a:pathLst>
                <a:path w="6494096" h="4898193">
                  <a:moveTo>
                    <a:pt x="0" y="0"/>
                  </a:moveTo>
                  <a:lnTo>
                    <a:pt x="6494096" y="0"/>
                  </a:lnTo>
                  <a:lnTo>
                    <a:pt x="6494096" y="4898194"/>
                  </a:lnTo>
                  <a:lnTo>
                    <a:pt x="0" y="489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721881" y="5032775"/>
              <a:ext cx="6975279" cy="4933734"/>
            </a:xfrm>
            <a:custGeom>
              <a:avLst/>
              <a:gdLst/>
              <a:ahLst/>
              <a:cxnLst/>
              <a:rect l="l" t="t" r="r" b="b"/>
              <a:pathLst>
                <a:path w="6975279" h="4933734">
                  <a:moveTo>
                    <a:pt x="0" y="0"/>
                  </a:moveTo>
                  <a:lnTo>
                    <a:pt x="6975280" y="0"/>
                  </a:lnTo>
                  <a:lnTo>
                    <a:pt x="6975280" y="4933734"/>
                  </a:lnTo>
                  <a:lnTo>
                    <a:pt x="0" y="4933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458218" y="5032775"/>
              <a:ext cx="570255" cy="4898193"/>
            </a:xfrm>
            <a:custGeom>
              <a:avLst/>
              <a:gdLst/>
              <a:ahLst/>
              <a:cxnLst/>
              <a:rect l="l" t="t" r="r" b="b"/>
              <a:pathLst>
                <a:path w="570255" h="4898193">
                  <a:moveTo>
                    <a:pt x="0" y="0"/>
                  </a:moveTo>
                  <a:lnTo>
                    <a:pt x="570255" y="0"/>
                  </a:lnTo>
                  <a:lnTo>
                    <a:pt x="570255" y="4898194"/>
                  </a:lnTo>
                  <a:lnTo>
                    <a:pt x="0" y="489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3880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438576" y="5032775"/>
              <a:ext cx="570255" cy="4898193"/>
            </a:xfrm>
            <a:custGeom>
              <a:avLst/>
              <a:gdLst/>
              <a:ahLst/>
              <a:cxnLst/>
              <a:rect l="l" t="t" r="r" b="b"/>
              <a:pathLst>
                <a:path w="570255" h="4898193">
                  <a:moveTo>
                    <a:pt x="0" y="0"/>
                  </a:moveTo>
                  <a:lnTo>
                    <a:pt x="570255" y="0"/>
                  </a:lnTo>
                  <a:lnTo>
                    <a:pt x="570255" y="4898194"/>
                  </a:lnTo>
                  <a:lnTo>
                    <a:pt x="0" y="489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3880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5371373" y="5032775"/>
              <a:ext cx="574393" cy="4933734"/>
            </a:xfrm>
            <a:custGeom>
              <a:avLst/>
              <a:gdLst/>
              <a:ahLst/>
              <a:cxnLst/>
              <a:rect l="l" t="t" r="r" b="b"/>
              <a:pathLst>
                <a:path w="574393" h="4933734">
                  <a:moveTo>
                    <a:pt x="0" y="0"/>
                  </a:moveTo>
                  <a:lnTo>
                    <a:pt x="574393" y="0"/>
                  </a:lnTo>
                  <a:lnTo>
                    <a:pt x="574393" y="4933734"/>
                  </a:lnTo>
                  <a:lnTo>
                    <a:pt x="0" y="4933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38805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974773" y="469371"/>
            <a:ext cx="1571734" cy="15717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A4D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313745" y="725584"/>
            <a:ext cx="893791" cy="1059307"/>
          </a:xfrm>
          <a:custGeom>
            <a:avLst/>
            <a:gdLst/>
            <a:ahLst/>
            <a:cxnLst/>
            <a:rect l="l" t="t" r="r" b="b"/>
            <a:pathLst>
              <a:path w="893791" h="1059307">
                <a:moveTo>
                  <a:pt x="0" y="0"/>
                </a:moveTo>
                <a:lnTo>
                  <a:pt x="893790" y="0"/>
                </a:lnTo>
                <a:lnTo>
                  <a:pt x="893790" y="1059308"/>
                </a:lnTo>
                <a:lnTo>
                  <a:pt x="0" y="1059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041105"/>
            <a:ext cx="16230600" cy="7714994"/>
          </a:xfrm>
          <a:custGeom>
            <a:avLst/>
            <a:gdLst/>
            <a:ahLst/>
            <a:cxnLst/>
            <a:rect l="l" t="t" r="r" b="b"/>
            <a:pathLst>
              <a:path w="16230600" h="7714994">
                <a:moveTo>
                  <a:pt x="0" y="0"/>
                </a:moveTo>
                <a:lnTo>
                  <a:pt x="16230600" y="0"/>
                </a:lnTo>
                <a:lnTo>
                  <a:pt x="16230600" y="7714994"/>
                </a:lnTo>
                <a:lnTo>
                  <a:pt x="0" y="771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5850" y="816449"/>
            <a:ext cx="4335467" cy="79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1"/>
              </a:lnSpc>
              <a:spcBef>
                <a:spcPct val="0"/>
              </a:spcBef>
            </a:pPr>
            <a:r>
              <a:rPr lang="en-US" sz="4686" u="none" dirty="0">
                <a:solidFill>
                  <a:srgbClr val="FFFFFF"/>
                </a:solidFill>
                <a:latin typeface="Open Sans Bold"/>
              </a:rPr>
              <a:t>PRESUPUESTO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0516" y="2331538"/>
            <a:ext cx="14578784" cy="700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9"/>
              </a:lnSpc>
              <a:spcBef>
                <a:spcPct val="0"/>
              </a:spcBef>
            </a:pP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caso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decidir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desarrollar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el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dispositivo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diseñado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,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este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trabajo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puede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servir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como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guía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para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su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desarrollo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,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ya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que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muestra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los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pasos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a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seguir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el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armado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del panel interfaz para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controlar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al robot KUKA KR3 AGILUS.</a:t>
            </a:r>
          </a:p>
          <a:p>
            <a:pPr marL="0" lvl="0" indent="0" algn="just">
              <a:lnSpc>
                <a:spcPts val="3509"/>
              </a:lnSpc>
              <a:spcBef>
                <a:spcPct val="0"/>
              </a:spcBef>
            </a:pPr>
            <a:endParaRPr lang="en-US" sz="2506" u="none" dirty="0">
              <a:solidFill>
                <a:srgbClr val="FFFFFF"/>
              </a:solidFill>
              <a:latin typeface="Open Sans Bold"/>
            </a:endParaRPr>
          </a:p>
          <a:p>
            <a:pPr marL="0" lvl="0" indent="0" algn="just">
              <a:lnSpc>
                <a:spcPts val="3509"/>
              </a:lnSpc>
              <a:spcBef>
                <a:spcPct val="0"/>
              </a:spcBef>
            </a:pP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Los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resultados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la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simulación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la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carcasa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aluminio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para la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botonera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que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controla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el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dispositivo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Kuka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krc4 compact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indican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que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tiene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una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deformación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aceptable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una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resistencia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mecánica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adecuada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, lo que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garantiza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su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buen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funcionamiento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condiciones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uso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industrial.</a:t>
            </a:r>
          </a:p>
          <a:p>
            <a:pPr marL="0" lvl="0" indent="0" algn="just">
              <a:lnSpc>
                <a:spcPts val="3509"/>
              </a:lnSpc>
              <a:spcBef>
                <a:spcPct val="0"/>
              </a:spcBef>
            </a:pPr>
            <a:endParaRPr lang="en-US" sz="2506" u="none" dirty="0">
              <a:solidFill>
                <a:srgbClr val="FFFFFF"/>
              </a:solidFill>
              <a:latin typeface="Open Sans Bold"/>
            </a:endParaRPr>
          </a:p>
          <a:p>
            <a:pPr marL="0" lvl="0" indent="0" algn="just">
              <a:lnSpc>
                <a:spcPts val="3509"/>
              </a:lnSpc>
              <a:spcBef>
                <a:spcPct val="0"/>
              </a:spcBef>
            </a:pP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La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carcasa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también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presenta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una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buena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vida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útil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bajo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fatiga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, con un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ciclo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vida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máximo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100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millones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ciclos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carga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, lo que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asegura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su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durabilidad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la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aplicación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control de un robot industrial.</a:t>
            </a:r>
          </a:p>
          <a:p>
            <a:pPr marL="0" lvl="0" indent="0" algn="just">
              <a:lnSpc>
                <a:spcPts val="3509"/>
              </a:lnSpc>
              <a:spcBef>
                <a:spcPct val="0"/>
              </a:spcBef>
            </a:pPr>
            <a:endParaRPr lang="en-US" sz="2506" u="none" dirty="0">
              <a:solidFill>
                <a:srgbClr val="FFFFFF"/>
              </a:solidFill>
              <a:latin typeface="Open Sans Bold"/>
            </a:endParaRPr>
          </a:p>
          <a:p>
            <a:pPr marL="0" lvl="0" indent="0" algn="just">
              <a:lnSpc>
                <a:spcPts val="3509"/>
              </a:lnSpc>
              <a:spcBef>
                <a:spcPct val="0"/>
              </a:spcBef>
            </a:pP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Desde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una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perspectiva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económica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, el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proyecto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construido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es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factible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costear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,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ya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que se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seleccionaron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los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componentes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justos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para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mantener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un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coste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producción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506" u="none" dirty="0" err="1">
                <a:solidFill>
                  <a:srgbClr val="FFFFFF"/>
                </a:solidFill>
                <a:latin typeface="Open Sans Bold"/>
              </a:rPr>
              <a:t>razonable</a:t>
            </a:r>
            <a:r>
              <a:rPr lang="en-US" sz="2506" u="none" dirty="0">
                <a:solidFill>
                  <a:srgbClr val="FFFFFF"/>
                </a:solidFill>
                <a:latin typeface="Open Sans Bold"/>
              </a:rPr>
              <a:t>.</a:t>
            </a:r>
          </a:p>
          <a:p>
            <a:pPr marL="0" lvl="0" indent="0" algn="just">
              <a:lnSpc>
                <a:spcPts val="3509"/>
              </a:lnSpc>
              <a:spcBef>
                <a:spcPct val="0"/>
              </a:spcBef>
            </a:pPr>
            <a:endParaRPr lang="en-US" sz="2506" u="none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2388688"/>
            <a:ext cx="1256378" cy="1191989"/>
          </a:xfrm>
          <a:custGeom>
            <a:avLst/>
            <a:gdLst/>
            <a:ahLst/>
            <a:cxnLst/>
            <a:rect l="l" t="t" r="r" b="b"/>
            <a:pathLst>
              <a:path w="1256378" h="1191989">
                <a:moveTo>
                  <a:pt x="0" y="0"/>
                </a:moveTo>
                <a:lnTo>
                  <a:pt x="1256378" y="0"/>
                </a:lnTo>
                <a:lnTo>
                  <a:pt x="1256378" y="1191989"/>
                </a:lnTo>
                <a:lnTo>
                  <a:pt x="0" y="119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42975"/>
            <a:ext cx="4645819" cy="79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1"/>
              </a:lnSpc>
              <a:spcBef>
                <a:spcPct val="0"/>
              </a:spcBef>
            </a:pPr>
            <a:r>
              <a:rPr lang="en-US" sz="4686" u="none">
                <a:solidFill>
                  <a:srgbClr val="FFFFFF"/>
                </a:solidFill>
                <a:latin typeface="Open Sans Bold"/>
              </a:rPr>
              <a:t>CONCLUSIONES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4228377"/>
            <a:ext cx="1256378" cy="1191989"/>
          </a:xfrm>
          <a:custGeom>
            <a:avLst/>
            <a:gdLst/>
            <a:ahLst/>
            <a:cxnLst/>
            <a:rect l="l" t="t" r="r" b="b"/>
            <a:pathLst>
              <a:path w="1256378" h="1191989">
                <a:moveTo>
                  <a:pt x="0" y="0"/>
                </a:moveTo>
                <a:lnTo>
                  <a:pt x="1256378" y="0"/>
                </a:lnTo>
                <a:lnTo>
                  <a:pt x="1256378" y="1191989"/>
                </a:lnTo>
                <a:lnTo>
                  <a:pt x="0" y="119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068066"/>
            <a:ext cx="1256378" cy="1191989"/>
          </a:xfrm>
          <a:custGeom>
            <a:avLst/>
            <a:gdLst/>
            <a:ahLst/>
            <a:cxnLst/>
            <a:rect l="l" t="t" r="r" b="b"/>
            <a:pathLst>
              <a:path w="1256378" h="1191989">
                <a:moveTo>
                  <a:pt x="0" y="0"/>
                </a:moveTo>
                <a:lnTo>
                  <a:pt x="1256378" y="0"/>
                </a:lnTo>
                <a:lnTo>
                  <a:pt x="1256378" y="1191988"/>
                </a:lnTo>
                <a:lnTo>
                  <a:pt x="0" y="1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7907754"/>
            <a:ext cx="1256378" cy="1191989"/>
          </a:xfrm>
          <a:custGeom>
            <a:avLst/>
            <a:gdLst/>
            <a:ahLst/>
            <a:cxnLst/>
            <a:rect l="l" t="t" r="r" b="b"/>
            <a:pathLst>
              <a:path w="1256378" h="1191989">
                <a:moveTo>
                  <a:pt x="0" y="0"/>
                </a:moveTo>
                <a:lnTo>
                  <a:pt x="1256378" y="0"/>
                </a:lnTo>
                <a:lnTo>
                  <a:pt x="1256378" y="1191989"/>
                </a:lnTo>
                <a:lnTo>
                  <a:pt x="0" y="119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43112" y="5573563"/>
            <a:ext cx="14201776" cy="110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71"/>
              </a:lnSpc>
              <a:spcBef>
                <a:spcPct val="0"/>
              </a:spcBef>
            </a:pPr>
            <a:r>
              <a:rPr lang="en-US" sz="6550" u="none">
                <a:solidFill>
                  <a:srgbClr val="FFFFFF"/>
                </a:solidFill>
                <a:latin typeface="Open Sans Bold"/>
              </a:rPr>
              <a:t>GRACIAS POR VUESTRA ATENCIÓN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019742" y="2894984"/>
            <a:ext cx="2248516" cy="224851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A4D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453782" y="3308592"/>
            <a:ext cx="1380436" cy="1421299"/>
          </a:xfrm>
          <a:custGeom>
            <a:avLst/>
            <a:gdLst/>
            <a:ahLst/>
            <a:cxnLst/>
            <a:rect l="l" t="t" r="r" b="b"/>
            <a:pathLst>
              <a:path w="1380436" h="1421299">
                <a:moveTo>
                  <a:pt x="0" y="0"/>
                </a:moveTo>
                <a:lnTo>
                  <a:pt x="1380436" y="0"/>
                </a:lnTo>
                <a:lnTo>
                  <a:pt x="1380436" y="1421299"/>
                </a:lnTo>
                <a:lnTo>
                  <a:pt x="0" y="14212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19742" y="2894984"/>
            <a:ext cx="2248516" cy="22485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A4D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31375" y="3203648"/>
            <a:ext cx="1425249" cy="1631187"/>
          </a:xfrm>
          <a:custGeom>
            <a:avLst/>
            <a:gdLst/>
            <a:ahLst/>
            <a:cxnLst/>
            <a:rect l="l" t="t" r="r" b="b"/>
            <a:pathLst>
              <a:path w="1425249" h="1631187">
                <a:moveTo>
                  <a:pt x="0" y="0"/>
                </a:moveTo>
                <a:lnTo>
                  <a:pt x="1425250" y="0"/>
                </a:lnTo>
                <a:lnTo>
                  <a:pt x="1425250" y="1631187"/>
                </a:lnTo>
                <a:lnTo>
                  <a:pt x="0" y="1631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85968" y="5653521"/>
            <a:ext cx="6363231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571"/>
              </a:lnSpc>
              <a:spcBef>
                <a:spcPct val="0"/>
              </a:spcBef>
            </a:pPr>
            <a:r>
              <a:rPr lang="en-US" sz="7550" u="none" dirty="0">
                <a:solidFill>
                  <a:srgbClr val="FFFFFF"/>
                </a:solidFill>
                <a:latin typeface="Open Sans Bold"/>
              </a:rPr>
              <a:t>PREGUNTAS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24577" y="-209975"/>
            <a:ext cx="19147912" cy="11003594"/>
            <a:chOff x="0" y="0"/>
            <a:chExt cx="5043072" cy="28980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072" cy="2898066"/>
            </a:xfrm>
            <a:custGeom>
              <a:avLst/>
              <a:gdLst/>
              <a:ahLst/>
              <a:cxnLst/>
              <a:rect l="l" t="t" r="r" b="b"/>
              <a:pathLst>
                <a:path w="5043072" h="2898066">
                  <a:moveTo>
                    <a:pt x="0" y="0"/>
                  </a:moveTo>
                  <a:lnTo>
                    <a:pt x="5043072" y="0"/>
                  </a:lnTo>
                  <a:lnTo>
                    <a:pt x="5043072" y="2898066"/>
                  </a:lnTo>
                  <a:lnTo>
                    <a:pt x="0" y="2898066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58262" y="1697521"/>
            <a:ext cx="8385738" cy="9516889"/>
          </a:xfrm>
          <a:custGeom>
            <a:avLst/>
            <a:gdLst/>
            <a:ahLst/>
            <a:cxnLst/>
            <a:rect l="l" t="t" r="r" b="b"/>
            <a:pathLst>
              <a:path w="8385738" h="9516889">
                <a:moveTo>
                  <a:pt x="0" y="0"/>
                </a:moveTo>
                <a:lnTo>
                  <a:pt x="8385738" y="0"/>
                </a:lnTo>
                <a:lnTo>
                  <a:pt x="8385738" y="9516889"/>
                </a:lnTo>
                <a:lnTo>
                  <a:pt x="0" y="9516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75" t="-7173" r="-125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16521" y="1159192"/>
            <a:ext cx="6042779" cy="96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56"/>
              </a:lnSpc>
              <a:spcBef>
                <a:spcPct val="0"/>
              </a:spcBef>
            </a:pPr>
            <a:r>
              <a:rPr lang="en-US" sz="5611" u="none">
                <a:solidFill>
                  <a:srgbClr val="FFFFFF"/>
                </a:solidFill>
                <a:latin typeface="Open Sans Bold"/>
              </a:rPr>
              <a:t>INTRODUCCIÓN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0805" y="3585205"/>
            <a:ext cx="7368495" cy="424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16"/>
              </a:lnSpc>
              <a:spcBef>
                <a:spcPct val="0"/>
              </a:spcBef>
            </a:pP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 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este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proyecto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, se ha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enfocado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el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diseño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una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botonera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adicional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para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gestionar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las entradas,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salidas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,  y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medidas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seguridad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de un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sistema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robotizado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compuesto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por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una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controladora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modelo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Kuka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Kr C4 Compact y un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manipulador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Kuka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 Kr3 </a:t>
            </a:r>
            <a:r>
              <a:rPr lang="en-US" sz="3011" u="none" dirty="0" err="1">
                <a:solidFill>
                  <a:srgbClr val="FFFFFF"/>
                </a:solidFill>
                <a:latin typeface="Open Sans Bold"/>
              </a:rPr>
              <a:t>Agilus</a:t>
            </a:r>
            <a:r>
              <a:rPr lang="en-US" sz="3011" u="none" dirty="0">
                <a:solidFill>
                  <a:srgbClr val="FFFFFF"/>
                </a:solidFill>
                <a:latin typeface="Open Sans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0444" r="1044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2978207"/>
            <a:chOff x="0" y="0"/>
            <a:chExt cx="4816593" cy="34181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418129"/>
            </a:xfrm>
            <a:custGeom>
              <a:avLst/>
              <a:gdLst/>
              <a:ahLst/>
              <a:cxnLst/>
              <a:rect l="l" t="t" r="r" b="b"/>
              <a:pathLst>
                <a:path w="4816592" h="3418129">
                  <a:moveTo>
                    <a:pt x="0" y="0"/>
                  </a:moveTo>
                  <a:lnTo>
                    <a:pt x="4816592" y="0"/>
                  </a:lnTo>
                  <a:lnTo>
                    <a:pt x="4816592" y="3418129"/>
                  </a:lnTo>
                  <a:lnTo>
                    <a:pt x="0" y="3418129"/>
                  </a:lnTo>
                  <a:close/>
                </a:path>
              </a:pathLst>
            </a:custGeom>
            <a:solidFill>
              <a:srgbClr val="001E44">
                <a:alpha val="8078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61998" y="127382"/>
            <a:ext cx="12257023" cy="96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56"/>
              </a:lnSpc>
              <a:spcBef>
                <a:spcPct val="0"/>
              </a:spcBef>
            </a:pPr>
            <a:r>
              <a:rPr lang="en-US" sz="5611" u="none" dirty="0">
                <a:solidFill>
                  <a:srgbClr val="FFFFFF"/>
                </a:solidFill>
                <a:latin typeface="Open Sans Bold"/>
              </a:rPr>
              <a:t>IDENTIFICACIÓN DE LA NECESIDAD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3050" y="1468112"/>
            <a:ext cx="10115550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16"/>
              </a:lnSpc>
            </a:pP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Con los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de </a:t>
            </a:r>
            <a:r>
              <a:rPr lang="es-ES" sz="3511" dirty="0">
                <a:solidFill>
                  <a:srgbClr val="FFFFFF"/>
                </a:solidFill>
                <a:latin typeface="Open Sans Bold"/>
              </a:rPr>
              <a:t>robots industriales del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fabricante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Kuka, que están disponibles en laboratorio </a:t>
            </a:r>
            <a:r>
              <a:rPr lang="es-ES" sz="3511" dirty="0">
                <a:solidFill>
                  <a:srgbClr val="FFFFFF"/>
                </a:solidFill>
                <a:latin typeface="Open Sans Bold"/>
              </a:rPr>
              <a:t>de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robótica </a:t>
            </a:r>
            <a:r>
              <a:rPr lang="es-ES" sz="3511" dirty="0">
                <a:solidFill>
                  <a:srgbClr val="FFFFFF"/>
                </a:solidFill>
                <a:latin typeface="Open Sans Bold"/>
              </a:rPr>
              <a:t>ubicado Escuela de Ingeniería Industrial.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Es que crea la </a:t>
            </a:r>
            <a:r>
              <a:rPr lang="es-ES" sz="3511" dirty="0">
                <a:solidFill>
                  <a:srgbClr val="FFFFFF"/>
                </a:solidFill>
                <a:latin typeface="Open Sans Bold"/>
              </a:rPr>
              <a:t>necesidad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por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panel </a:t>
            </a:r>
            <a:r>
              <a:rPr lang="es-ES" sz="3511" dirty="0">
                <a:solidFill>
                  <a:srgbClr val="FFFFFF"/>
                </a:solidFill>
                <a:latin typeface="Open Sans Bold"/>
              </a:rPr>
              <a:t>interfaz o botonera para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este </a:t>
            </a:r>
            <a:r>
              <a:rPr lang="es-ES" sz="3511" dirty="0">
                <a:solidFill>
                  <a:srgbClr val="FFFFFF"/>
                </a:solidFill>
                <a:latin typeface="Open Sans Bold"/>
              </a:rPr>
              <a:t>sistema. </a:t>
            </a:r>
            <a:endParaRPr lang="en-US" sz="3511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968467"/>
            <a:ext cx="13857409" cy="1499746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7543800" y="6210300"/>
            <a:ext cx="9306235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16"/>
              </a:lnSpc>
              <a:spcBef>
                <a:spcPct val="0"/>
              </a:spcBef>
            </a:pPr>
            <a:r>
              <a:rPr lang="es-ES" sz="3511" dirty="0">
                <a:solidFill>
                  <a:srgbClr val="FFFFFF"/>
                </a:solidFill>
                <a:latin typeface="Open Sans Bold"/>
              </a:rPr>
              <a:t>La importancia de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contar con una botonera en el laboratorio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radica </a:t>
            </a:r>
            <a:r>
              <a:rPr lang="es-ES" sz="3511" dirty="0">
                <a:solidFill>
                  <a:srgbClr val="FFFFFF"/>
                </a:solidFill>
                <a:latin typeface="Open Sans Bold"/>
              </a:rPr>
              <a:t>principalmente en la seguridad que 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proporciona </a:t>
            </a:r>
            <a:r>
              <a:rPr lang="es-ES" sz="3511" dirty="0">
                <a:solidFill>
                  <a:srgbClr val="FFFFFF"/>
                </a:solidFill>
                <a:latin typeface="Open Sans Bold"/>
              </a:rPr>
              <a:t>al operario y en la </a:t>
            </a:r>
            <a:r>
              <a:rPr lang="es-ES" sz="3511" dirty="0" err="1" smtClean="0">
                <a:solidFill>
                  <a:srgbClr val="FFFFFF"/>
                </a:solidFill>
                <a:latin typeface="Open Sans Bold"/>
              </a:rPr>
              <a:t>mejorían</a:t>
            </a:r>
            <a:r>
              <a:rPr lang="es-ES" sz="3511" dirty="0" smtClean="0">
                <a:solidFill>
                  <a:srgbClr val="FFFFFF"/>
                </a:solidFill>
                <a:latin typeface="Open Sans Bold"/>
              </a:rPr>
              <a:t> </a:t>
            </a:r>
            <a:r>
              <a:rPr lang="es-ES" sz="3511" dirty="0">
                <a:solidFill>
                  <a:srgbClr val="FFFFFF"/>
                </a:solidFill>
                <a:latin typeface="Open Sans Bold"/>
              </a:rPr>
              <a:t>las prácticas que se lleven a cabo.</a:t>
            </a:r>
            <a:endParaRPr lang="en-US" sz="3511" u="none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10883" y="2474982"/>
            <a:ext cx="7119825" cy="96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56"/>
              </a:lnSpc>
              <a:spcBef>
                <a:spcPct val="0"/>
              </a:spcBef>
            </a:pPr>
            <a:r>
              <a:rPr lang="en-US" sz="5611" u="none">
                <a:solidFill>
                  <a:srgbClr val="FFFFFF"/>
                </a:solidFill>
                <a:latin typeface="Open Sans Bold"/>
              </a:rPr>
              <a:t>OBJETIVO GENERAL </a:t>
            </a:r>
          </a:p>
        </p:txBody>
      </p:sp>
      <p:sp>
        <p:nvSpPr>
          <p:cNvPr id="7" name="Freeform 7"/>
          <p:cNvSpPr/>
          <p:nvPr/>
        </p:nvSpPr>
        <p:spPr>
          <a:xfrm>
            <a:off x="7905892" y="0"/>
            <a:ext cx="10281025" cy="10585354"/>
          </a:xfrm>
          <a:custGeom>
            <a:avLst/>
            <a:gdLst/>
            <a:ahLst/>
            <a:cxnLst/>
            <a:rect l="l" t="t" r="r" b="b"/>
            <a:pathLst>
              <a:path w="10281025" h="10585354">
                <a:moveTo>
                  <a:pt x="0" y="0"/>
                </a:moveTo>
                <a:lnTo>
                  <a:pt x="10281025" y="0"/>
                </a:lnTo>
                <a:lnTo>
                  <a:pt x="10281025" y="10585354"/>
                </a:lnTo>
                <a:lnTo>
                  <a:pt x="0" y="1058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53344" y="4247390"/>
            <a:ext cx="15505956" cy="407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ts val="5295"/>
              </a:lnSpc>
              <a:spcBef>
                <a:spcPct val="0"/>
              </a:spcBef>
            </a:pPr>
            <a:r>
              <a:rPr lang="en-US" sz="3782" dirty="0">
                <a:solidFill>
                  <a:srgbClr val="FFFFFF"/>
                </a:solidFill>
                <a:latin typeface="Open Sans Bold"/>
              </a:rPr>
              <a:t>   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Diseñar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782" dirty="0" smtClean="0">
                <a:solidFill>
                  <a:srgbClr val="FFFFFF"/>
                </a:solidFill>
                <a:latin typeface="Open Sans Bold"/>
              </a:rPr>
              <a:t>un panel de interfaz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destinado al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uso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docente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que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permita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gestionar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las entradas,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salidas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medidas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seguridad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para el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sistema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robotizado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d</a:t>
            </a:r>
            <a:r>
              <a:rPr lang="en-US" sz="3782" dirty="0" smtClean="0">
                <a:solidFill>
                  <a:srgbClr val="FFFFFF"/>
                </a:solidFill>
                <a:latin typeface="Open Sans Bold"/>
              </a:rPr>
              <a:t>el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laboratorio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robótica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de la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Escuela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Ingeniería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Industrial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en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el campus CUVI de la </a:t>
            </a:r>
            <a:r>
              <a:rPr lang="en-US" sz="3782" dirty="0" err="1">
                <a:solidFill>
                  <a:srgbClr val="FFFFFF"/>
                </a:solidFill>
                <a:latin typeface="Open Sans Bold"/>
              </a:rPr>
              <a:t>Universidade</a:t>
            </a:r>
            <a:r>
              <a:rPr lang="en-US" sz="3782" dirty="0">
                <a:solidFill>
                  <a:srgbClr val="FFFFFF"/>
                </a:solidFill>
                <a:latin typeface="Open Sans Bold"/>
              </a:rPr>
              <a:t> de Vigo.</a:t>
            </a:r>
          </a:p>
          <a:p>
            <a:pPr marL="0" lvl="0" indent="0">
              <a:lnSpc>
                <a:spcPts val="5295"/>
              </a:lnSpc>
              <a:spcBef>
                <a:spcPct val="0"/>
              </a:spcBef>
            </a:pPr>
            <a:endParaRPr lang="en-US" sz="3782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253310" y="-161472"/>
            <a:ext cx="0" cy="10609945"/>
          </a:xfrm>
          <a:prstGeom prst="line">
            <a:avLst/>
          </a:prstGeom>
          <a:ln w="952500" cap="flat">
            <a:solidFill>
              <a:srgbClr val="BA4D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10883" y="914400"/>
            <a:ext cx="8324159" cy="96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56"/>
              </a:lnSpc>
              <a:spcBef>
                <a:spcPct val="0"/>
              </a:spcBef>
            </a:pPr>
            <a:r>
              <a:rPr lang="en-US" sz="5611" u="none">
                <a:solidFill>
                  <a:srgbClr val="FFFFFF"/>
                </a:solidFill>
                <a:latin typeface="Open Sans Bold"/>
              </a:rPr>
              <a:t>OBJETIVO ESPECÍFICOS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11737" y="4943101"/>
            <a:ext cx="3110831" cy="320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 dirty="0" err="1">
                <a:solidFill>
                  <a:srgbClr val="FFFFFF"/>
                </a:solidFill>
                <a:latin typeface="Open Sans Bold"/>
              </a:rPr>
              <a:t>Elaborar</a:t>
            </a:r>
            <a:r>
              <a:rPr lang="en-US" sz="1965" dirty="0">
                <a:solidFill>
                  <a:srgbClr val="FFFFFF"/>
                </a:solidFill>
                <a:latin typeface="Open Sans Bold"/>
              </a:rPr>
              <a:t> la </a:t>
            </a:r>
            <a:r>
              <a:rPr lang="en-US" sz="1965" dirty="0" err="1">
                <a:solidFill>
                  <a:srgbClr val="FFFFFF"/>
                </a:solidFill>
                <a:latin typeface="Open Sans Bold"/>
              </a:rPr>
              <a:t>d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ocumentación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necesaria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para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implementar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tecnologías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fabricación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asistidas</a:t>
            </a:r>
            <a:endParaRPr lang="en-US" sz="1965" u="none" dirty="0">
              <a:solidFill>
                <a:srgbClr val="FFFFFF"/>
              </a:solidFill>
              <a:latin typeface="Open Sans Bold"/>
            </a:endParaRPr>
          </a:p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965" u="none" dirty="0" err="1">
                <a:solidFill>
                  <a:schemeClr val="bg1"/>
                </a:solidFill>
                <a:latin typeface="Open Sans Bold"/>
              </a:rPr>
              <a:t>por</a:t>
            </a:r>
            <a:r>
              <a:rPr lang="en-US" sz="1965" u="none" dirty="0">
                <a:solidFill>
                  <a:schemeClr val="bg1"/>
                </a:solidFill>
                <a:latin typeface="Open Sans Bold"/>
              </a:rPr>
              <a:t> </a:t>
            </a:r>
            <a:r>
              <a:rPr lang="en-US" sz="1965" u="none" dirty="0" err="1">
                <a:solidFill>
                  <a:schemeClr val="bg1"/>
                </a:solidFill>
                <a:latin typeface="Open Sans Bold"/>
              </a:rPr>
              <a:t>ordenador</a:t>
            </a:r>
            <a:r>
              <a:rPr lang="en-US" sz="1965" u="none" dirty="0">
                <a:solidFill>
                  <a:schemeClr val="bg1"/>
                </a:solidFill>
                <a:latin typeface="Open Sans Bold"/>
              </a:rPr>
              <a:t> (CAM)</a:t>
            </a:r>
          </a:p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endParaRPr lang="en-US" sz="1965" u="none" dirty="0">
              <a:solidFill>
                <a:srgbClr val="BA4D00"/>
              </a:solidFill>
              <a:latin typeface="Open Sans Bold"/>
            </a:endParaRPr>
          </a:p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endParaRPr lang="en-US" sz="1965" u="none" dirty="0">
              <a:solidFill>
                <a:srgbClr val="BA4D00"/>
              </a:solidFill>
              <a:latin typeface="Open Sans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253310" y="-161472"/>
            <a:ext cx="0" cy="10609945"/>
          </a:xfrm>
          <a:prstGeom prst="line">
            <a:avLst/>
          </a:prstGeom>
          <a:ln w="952500" cap="flat">
            <a:solidFill>
              <a:srgbClr val="BA4D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129794" y="4962151"/>
            <a:ext cx="2573261" cy="205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Realizar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el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diseño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del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circuito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eléctrico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que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describa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las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conexiones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y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funciones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del </a:t>
            </a:r>
            <a:r>
              <a:rPr lang="en-US" sz="1965" u="none" dirty="0" err="1">
                <a:solidFill>
                  <a:srgbClr val="FFFFFF"/>
                </a:solidFill>
                <a:latin typeface="Open Sans Bold"/>
              </a:rPr>
              <a:t>dispositivo</a:t>
            </a:r>
            <a:r>
              <a:rPr lang="en-US" sz="1965" u="none" dirty="0">
                <a:solidFill>
                  <a:srgbClr val="FFFFFF"/>
                </a:solidFill>
                <a:latin typeface="Open Sans Bold"/>
              </a:rPr>
              <a:t> interfaz.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5030" y="4962151"/>
            <a:ext cx="2833460" cy="274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 u="none">
                <a:solidFill>
                  <a:srgbClr val="FFFFFF"/>
                </a:solidFill>
                <a:latin typeface="Open Sans Bold"/>
              </a:rPr>
              <a:t>Definir el listado de materiales necesario para la fabricación del panel, considerando los parámetros requeridos para la fabricación de piezas y el ensamblaje.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64299" y="4962151"/>
            <a:ext cx="2939902" cy="205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 u="none">
                <a:solidFill>
                  <a:srgbClr val="FFFFFF"/>
                </a:solidFill>
                <a:latin typeface="Open Sans Bold"/>
              </a:rPr>
              <a:t>Diseñar un soporte metálico que permita la correcta adaptación de la botonera a los componentes eléctricos.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70009" y="4962151"/>
            <a:ext cx="2979754" cy="205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 u="none">
                <a:solidFill>
                  <a:srgbClr val="FFFFFF"/>
                </a:solidFill>
                <a:latin typeface="Open Sans Bold"/>
              </a:rPr>
              <a:t>Analizar y simular las piezas de la carcasa panel diseñadas para comprobar su resistencia.</a:t>
            </a:r>
          </a:p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endParaRPr lang="en-US" sz="1965" u="none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7194" y="2715605"/>
            <a:ext cx="2938461" cy="19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68"/>
              </a:lnSpc>
              <a:spcBef>
                <a:spcPct val="0"/>
              </a:spcBef>
            </a:pPr>
            <a:r>
              <a:rPr lang="en-US" sz="11477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12530" y="2715605"/>
            <a:ext cx="2938461" cy="19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68"/>
              </a:lnSpc>
              <a:spcBef>
                <a:spcPct val="0"/>
              </a:spcBef>
            </a:pPr>
            <a:r>
              <a:rPr lang="en-US" sz="11477">
                <a:solidFill>
                  <a:srgbClr val="FFFFFF"/>
                </a:solidFill>
                <a:latin typeface="Open Sans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74769" y="2715605"/>
            <a:ext cx="2938461" cy="19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68"/>
              </a:lnSpc>
              <a:spcBef>
                <a:spcPct val="0"/>
              </a:spcBef>
            </a:pPr>
            <a:r>
              <a:rPr lang="en-US" sz="11477" u="none">
                <a:solidFill>
                  <a:srgbClr val="FFFFFF"/>
                </a:solidFill>
                <a:latin typeface="Open Sans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37106" y="2715605"/>
            <a:ext cx="2938461" cy="19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68"/>
              </a:lnSpc>
              <a:spcBef>
                <a:spcPct val="0"/>
              </a:spcBef>
            </a:pPr>
            <a:r>
              <a:rPr lang="en-US" sz="11477">
                <a:solidFill>
                  <a:srgbClr val="FFFFFF"/>
                </a:solidFill>
                <a:latin typeface="Open Sans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884106" y="2715605"/>
            <a:ext cx="2938461" cy="19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68"/>
              </a:lnSpc>
              <a:spcBef>
                <a:spcPct val="0"/>
              </a:spcBef>
            </a:pPr>
            <a:r>
              <a:rPr lang="en-US" sz="11477">
                <a:solidFill>
                  <a:srgbClr val="FFFFFF"/>
                </a:solidFill>
                <a:latin typeface="Open Sans 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312255" y="-716594"/>
            <a:ext cx="23033442" cy="11799809"/>
            <a:chOff x="0" y="0"/>
            <a:chExt cx="6066421" cy="31077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66421" cy="3107769"/>
            </a:xfrm>
            <a:custGeom>
              <a:avLst/>
              <a:gdLst/>
              <a:ahLst/>
              <a:cxnLst/>
              <a:rect l="l" t="t" r="r" b="b"/>
              <a:pathLst>
                <a:path w="6066421" h="3107769">
                  <a:moveTo>
                    <a:pt x="0" y="0"/>
                  </a:moveTo>
                  <a:lnTo>
                    <a:pt x="6066421" y="0"/>
                  </a:lnTo>
                  <a:lnTo>
                    <a:pt x="6066421" y="3107769"/>
                  </a:lnTo>
                  <a:lnTo>
                    <a:pt x="0" y="3107769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21302" y="2594348"/>
            <a:ext cx="11228287" cy="607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34"/>
              </a:lnSpc>
              <a:spcBef>
                <a:spcPct val="0"/>
              </a:spcBef>
            </a:pPr>
            <a:r>
              <a:rPr lang="en-US" sz="3453" u="none">
                <a:solidFill>
                  <a:srgbClr val="FFFFFF"/>
                </a:solidFill>
                <a:latin typeface="Open Sans Bold"/>
              </a:rPr>
              <a:t>• Para el diseño de un panel de control de un sistema robotizado es necesario conocer las características y recomendaciones del fabricante para funcionamiento del sistema. </a:t>
            </a:r>
          </a:p>
          <a:p>
            <a:pPr marL="0" lvl="0" indent="0">
              <a:lnSpc>
                <a:spcPts val="4834"/>
              </a:lnSpc>
              <a:spcBef>
                <a:spcPct val="0"/>
              </a:spcBef>
            </a:pPr>
            <a:endParaRPr lang="en-US" sz="3453" u="none">
              <a:solidFill>
                <a:srgbClr val="FFFFFF"/>
              </a:solidFill>
              <a:latin typeface="Open Sans Bold"/>
            </a:endParaRPr>
          </a:p>
          <a:p>
            <a:pPr marL="0" lvl="0" indent="0">
              <a:lnSpc>
                <a:spcPts val="4834"/>
              </a:lnSpc>
              <a:spcBef>
                <a:spcPct val="0"/>
              </a:spcBef>
            </a:pPr>
            <a:r>
              <a:rPr lang="en-US" sz="3453" u="none">
                <a:solidFill>
                  <a:srgbClr val="FFFFFF"/>
                </a:solidFill>
                <a:latin typeface="Open Sans Bold"/>
              </a:rPr>
              <a:t>• Selección de componentes adecuados y compatibles para el sistema robotizado especifico.</a:t>
            </a:r>
          </a:p>
          <a:p>
            <a:pPr marL="0" lvl="0" indent="0">
              <a:lnSpc>
                <a:spcPts val="4834"/>
              </a:lnSpc>
              <a:spcBef>
                <a:spcPct val="0"/>
              </a:spcBef>
            </a:pPr>
            <a:endParaRPr lang="en-US" sz="3453" u="none">
              <a:solidFill>
                <a:srgbClr val="FFFFFF"/>
              </a:solidFill>
              <a:latin typeface="Open Sans Bold"/>
            </a:endParaRPr>
          </a:p>
          <a:p>
            <a:pPr marL="0" lvl="0" indent="0">
              <a:lnSpc>
                <a:spcPts val="4834"/>
              </a:lnSpc>
              <a:spcBef>
                <a:spcPct val="0"/>
              </a:spcBef>
            </a:pPr>
            <a:r>
              <a:rPr lang="en-US" sz="3453" u="none">
                <a:solidFill>
                  <a:srgbClr val="FFFFFF"/>
                </a:solidFill>
                <a:latin typeface="Open Sans Bold"/>
              </a:rPr>
              <a:t>• Ajustar los diseños a la normativa de estandarización correspondiente.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38411" y="2562614"/>
            <a:ext cx="1730977" cy="17309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A4D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45441" y="2741069"/>
            <a:ext cx="1355017" cy="1355017"/>
          </a:xfrm>
          <a:custGeom>
            <a:avLst/>
            <a:gdLst/>
            <a:ahLst/>
            <a:cxnLst/>
            <a:rect l="l" t="t" r="r" b="b"/>
            <a:pathLst>
              <a:path w="1355017" h="1355017">
                <a:moveTo>
                  <a:pt x="0" y="0"/>
                </a:moveTo>
                <a:lnTo>
                  <a:pt x="1355017" y="0"/>
                </a:lnTo>
                <a:lnTo>
                  <a:pt x="1355017" y="1355017"/>
                </a:lnTo>
                <a:lnTo>
                  <a:pt x="0" y="1355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238411" y="4826991"/>
            <a:ext cx="1730977" cy="17309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A4D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38411" y="7091367"/>
            <a:ext cx="1730977" cy="17309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A4D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507034" y="5007966"/>
            <a:ext cx="1293424" cy="1293424"/>
          </a:xfrm>
          <a:custGeom>
            <a:avLst/>
            <a:gdLst/>
            <a:ahLst/>
            <a:cxnLst/>
            <a:rect l="l" t="t" r="r" b="b"/>
            <a:pathLst>
              <a:path w="1293424" h="1293424">
                <a:moveTo>
                  <a:pt x="0" y="0"/>
                </a:moveTo>
                <a:lnTo>
                  <a:pt x="1293424" y="0"/>
                </a:lnTo>
                <a:lnTo>
                  <a:pt x="1293424" y="1293423"/>
                </a:lnTo>
                <a:lnTo>
                  <a:pt x="0" y="1293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45441" y="7346546"/>
            <a:ext cx="1220620" cy="1220620"/>
          </a:xfrm>
          <a:custGeom>
            <a:avLst/>
            <a:gdLst/>
            <a:ahLst/>
            <a:cxnLst/>
            <a:rect l="l" t="t" r="r" b="b"/>
            <a:pathLst>
              <a:path w="1220620" h="1220620">
                <a:moveTo>
                  <a:pt x="0" y="0"/>
                </a:moveTo>
                <a:lnTo>
                  <a:pt x="1220620" y="0"/>
                </a:lnTo>
                <a:lnTo>
                  <a:pt x="1220620" y="1220620"/>
                </a:lnTo>
                <a:lnTo>
                  <a:pt x="0" y="12206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75246" y="914400"/>
            <a:ext cx="11806498" cy="96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56"/>
              </a:lnSpc>
              <a:spcBef>
                <a:spcPct val="0"/>
              </a:spcBef>
            </a:pPr>
            <a:r>
              <a:rPr lang="en-US" sz="5611" u="none">
                <a:solidFill>
                  <a:srgbClr val="FFFFFF"/>
                </a:solidFill>
                <a:latin typeface="Open Sans Bold"/>
              </a:rPr>
              <a:t>REQUISITOS TÉCNICOS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8700" y="38100"/>
            <a:ext cx="19768960" cy="10653259"/>
            <a:chOff x="0" y="0"/>
            <a:chExt cx="5206640" cy="2805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6640" cy="2805797"/>
            </a:xfrm>
            <a:custGeom>
              <a:avLst/>
              <a:gdLst/>
              <a:ahLst/>
              <a:cxnLst/>
              <a:rect l="l" t="t" r="r" b="b"/>
              <a:pathLst>
                <a:path w="5206640" h="2805797">
                  <a:moveTo>
                    <a:pt x="0" y="0"/>
                  </a:moveTo>
                  <a:lnTo>
                    <a:pt x="5206640" y="0"/>
                  </a:lnTo>
                  <a:lnTo>
                    <a:pt x="5206640" y="2805797"/>
                  </a:lnTo>
                  <a:lnTo>
                    <a:pt x="0" y="2805797"/>
                  </a:lnTo>
                  <a:close/>
                </a:path>
              </a:pathLst>
            </a:custGeom>
            <a:solidFill>
              <a:srgbClr val="001E44">
                <a:alpha val="9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6125" y="-876645"/>
            <a:ext cx="16381348" cy="12040291"/>
          </a:xfrm>
          <a:custGeom>
            <a:avLst/>
            <a:gdLst/>
            <a:ahLst/>
            <a:cxnLst/>
            <a:rect l="l" t="t" r="r" b="b"/>
            <a:pathLst>
              <a:path w="16381348" h="12040291">
                <a:moveTo>
                  <a:pt x="0" y="0"/>
                </a:moveTo>
                <a:lnTo>
                  <a:pt x="16381348" y="0"/>
                </a:lnTo>
                <a:lnTo>
                  <a:pt x="16381348" y="12040290"/>
                </a:lnTo>
                <a:lnTo>
                  <a:pt x="0" y="12040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500406"/>
            <a:ext cx="5658239" cy="3505922"/>
          </a:xfrm>
          <a:custGeom>
            <a:avLst/>
            <a:gdLst/>
            <a:ahLst/>
            <a:cxnLst/>
            <a:rect l="l" t="t" r="r" b="b"/>
            <a:pathLst>
              <a:path w="5658239" h="3505922">
                <a:moveTo>
                  <a:pt x="0" y="0"/>
                </a:moveTo>
                <a:lnTo>
                  <a:pt x="5658239" y="0"/>
                </a:lnTo>
                <a:lnTo>
                  <a:pt x="5658239" y="3505922"/>
                </a:lnTo>
                <a:lnTo>
                  <a:pt x="0" y="3505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35018" y="5500406"/>
            <a:ext cx="6224282" cy="3457934"/>
          </a:xfrm>
          <a:custGeom>
            <a:avLst/>
            <a:gdLst/>
            <a:ahLst/>
            <a:cxnLst/>
            <a:rect l="l" t="t" r="r" b="b"/>
            <a:pathLst>
              <a:path w="6224282" h="3457934">
                <a:moveTo>
                  <a:pt x="0" y="0"/>
                </a:moveTo>
                <a:lnTo>
                  <a:pt x="6224282" y="0"/>
                </a:lnTo>
                <a:lnTo>
                  <a:pt x="6224282" y="3457934"/>
                </a:lnTo>
                <a:lnTo>
                  <a:pt x="0" y="345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57681" y="914400"/>
            <a:ext cx="15196197" cy="96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56"/>
              </a:lnSpc>
              <a:spcBef>
                <a:spcPct val="0"/>
              </a:spcBef>
            </a:pPr>
            <a:r>
              <a:rPr lang="en-US" sz="5611" u="none">
                <a:solidFill>
                  <a:srgbClr val="FFFFFF"/>
                </a:solidFill>
                <a:latin typeface="Open Sans Bold"/>
              </a:rPr>
              <a:t>NORMATIVAS ESTADARIZACIÓN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7608" y="2409494"/>
            <a:ext cx="14524431" cy="279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567" lvl="1" indent="-288784" algn="just">
              <a:lnSpc>
                <a:spcPts val="3745"/>
              </a:lnSpc>
              <a:buFont typeface="Arial"/>
              <a:buChar char="•"/>
            </a:pPr>
            <a:r>
              <a:rPr lang="en-US" sz="2675" u="none">
                <a:solidFill>
                  <a:srgbClr val="FFFFFF"/>
                </a:solidFill>
                <a:latin typeface="Open Sans Bold"/>
              </a:rPr>
              <a:t>ISO 10218-1:2011 Robots y dispositivos robóticos, parte 1. </a:t>
            </a:r>
          </a:p>
          <a:p>
            <a:pPr marL="577567" lvl="1" indent="-288784" algn="just">
              <a:lnSpc>
                <a:spcPts val="3745"/>
              </a:lnSpc>
              <a:buFont typeface="Arial"/>
              <a:buChar char="•"/>
            </a:pPr>
            <a:r>
              <a:rPr lang="en-US" sz="2675" u="none">
                <a:solidFill>
                  <a:srgbClr val="FFFFFF"/>
                </a:solidFill>
                <a:latin typeface="Open Sans Bold"/>
              </a:rPr>
              <a:t>ISO 10218-2:2011 Robots y dispositivos robóticos, parte 2.</a:t>
            </a:r>
          </a:p>
          <a:p>
            <a:pPr marL="577567" lvl="1" indent="-288784" algn="just">
              <a:lnSpc>
                <a:spcPts val="3745"/>
              </a:lnSpc>
              <a:buFont typeface="Arial"/>
              <a:buChar char="•"/>
            </a:pPr>
            <a:r>
              <a:rPr lang="en-US" sz="2675" u="none">
                <a:solidFill>
                  <a:srgbClr val="FFFFFF"/>
                </a:solidFill>
                <a:latin typeface="Open Sans Bold"/>
              </a:rPr>
              <a:t>ISO 13849-1:2006 Seguridad de las máquinas.</a:t>
            </a:r>
          </a:p>
          <a:p>
            <a:pPr marL="577567" lvl="1" indent="-288784" algn="just">
              <a:lnSpc>
                <a:spcPts val="3745"/>
              </a:lnSpc>
              <a:buFont typeface="Arial"/>
              <a:buChar char="•"/>
            </a:pPr>
            <a:r>
              <a:rPr lang="en-US" sz="2675" u="none">
                <a:solidFill>
                  <a:srgbClr val="FFFFFF"/>
                </a:solidFill>
                <a:latin typeface="Open Sans Bold"/>
              </a:rPr>
              <a:t>ISO 13850, Seguridad de las máquinas. Parada de emergencia.</a:t>
            </a:r>
          </a:p>
          <a:p>
            <a:pPr marL="577567" lvl="1" indent="-288784" algn="just">
              <a:lnSpc>
                <a:spcPts val="3745"/>
              </a:lnSpc>
              <a:buFont typeface="Arial"/>
              <a:buChar char="•"/>
            </a:pPr>
            <a:r>
              <a:rPr lang="en-US" sz="2675" u="none">
                <a:solidFill>
                  <a:srgbClr val="FFFFFF"/>
                </a:solidFill>
                <a:latin typeface="Open Sans Bold"/>
              </a:rPr>
              <a:t>IEC 60204-1, Seguridad de las máquinas.</a:t>
            </a:r>
          </a:p>
          <a:p>
            <a:pPr marL="577567" lvl="1" indent="-288784" algn="just">
              <a:lnSpc>
                <a:spcPts val="3745"/>
              </a:lnSpc>
              <a:buFont typeface="Arial"/>
              <a:buChar char="•"/>
            </a:pPr>
            <a:r>
              <a:rPr lang="en-US" sz="2675" u="none">
                <a:solidFill>
                  <a:srgbClr val="FFFFFF"/>
                </a:solidFill>
                <a:latin typeface="Open Sans Bold"/>
              </a:rPr>
              <a:t>IEC 62061:2005, Seguridad funcional de sistemas de mando eléctricos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8288000" y="-161472"/>
            <a:ext cx="0" cy="10609945"/>
          </a:xfrm>
          <a:prstGeom prst="line">
            <a:avLst/>
          </a:prstGeom>
          <a:ln w="952500" cap="flat">
            <a:solidFill>
              <a:srgbClr val="BA4D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7394" y="0"/>
            <a:ext cx="19147912" cy="11003594"/>
            <a:chOff x="0" y="0"/>
            <a:chExt cx="5043072" cy="28980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43072" cy="2898066"/>
            </a:xfrm>
            <a:custGeom>
              <a:avLst/>
              <a:gdLst/>
              <a:ahLst/>
              <a:cxnLst/>
              <a:rect l="l" t="t" r="r" b="b"/>
              <a:pathLst>
                <a:path w="5043072" h="2898066">
                  <a:moveTo>
                    <a:pt x="0" y="0"/>
                  </a:moveTo>
                  <a:lnTo>
                    <a:pt x="5043072" y="0"/>
                  </a:lnTo>
                  <a:lnTo>
                    <a:pt x="5043072" y="2898066"/>
                  </a:lnTo>
                  <a:lnTo>
                    <a:pt x="0" y="2898066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130040" y="2413992"/>
            <a:ext cx="12027920" cy="6844308"/>
          </a:xfrm>
          <a:custGeom>
            <a:avLst/>
            <a:gdLst/>
            <a:ahLst/>
            <a:cxnLst/>
            <a:rect l="l" t="t" r="r" b="b"/>
            <a:pathLst>
              <a:path w="12027920" h="6844308">
                <a:moveTo>
                  <a:pt x="0" y="0"/>
                </a:moveTo>
                <a:lnTo>
                  <a:pt x="12027920" y="0"/>
                </a:lnTo>
                <a:lnTo>
                  <a:pt x="12027920" y="6844308"/>
                </a:lnTo>
                <a:lnTo>
                  <a:pt x="0" y="6844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2" t="-11404" r="-2082" b="-467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15337" y="1135329"/>
            <a:ext cx="15657325" cy="82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76"/>
              </a:lnSpc>
              <a:spcBef>
                <a:spcPct val="0"/>
              </a:spcBef>
            </a:pPr>
            <a:r>
              <a:rPr lang="en-US" sz="4911" u="none">
                <a:solidFill>
                  <a:srgbClr val="FFFFFF"/>
                </a:solidFill>
                <a:latin typeface="Open Sans Bold"/>
              </a:rPr>
              <a:t>DESCRIPCIÓN DE LOS COMPONENTES DEL SISTEMA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947</Words>
  <Application>Microsoft Office PowerPoint</Application>
  <PresentationFormat>Personalizado</PresentationFormat>
  <Paragraphs>106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Calibri</vt:lpstr>
      <vt:lpstr>Open Sans Light Bold</vt:lpstr>
      <vt:lpstr>Open Sauce SemiBold Bold</vt:lpstr>
      <vt:lpstr>Open Sans Extra Bold</vt:lpstr>
      <vt:lpstr>Arial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un panel interfaz de control de entradas, salidas, señales y seguridades para el laboratorio de robótica.</dc:title>
  <dc:creator>Jesus Miguel Campos</dc:creator>
  <cp:lastModifiedBy>popietario</cp:lastModifiedBy>
  <cp:revision>21</cp:revision>
  <dcterms:created xsi:type="dcterms:W3CDTF">2006-08-16T00:00:00Z</dcterms:created>
  <dcterms:modified xsi:type="dcterms:W3CDTF">2023-06-16T08:02:30Z</dcterms:modified>
  <dc:identifier>DAFlnUSsfGY</dc:identifier>
</cp:coreProperties>
</file>